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notesSlides/notesSlide2.xml" ContentType="application/vnd.openxmlformats-officedocument.presentationml.notesSlide+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notesSlides/notesSlide13.xml" ContentType="application/vnd.openxmlformats-officedocument.presentationml.notesSlide+xml"/>
  <Override PartName="/ppt/tags/tag67.xml" ContentType="application/vnd.openxmlformats-officedocument.presentationml.tags+xml"/>
  <Override PartName="/ppt/notesSlides/notesSlide14.xml" ContentType="application/vnd.openxmlformats-officedocument.presentationml.notesSlide+xml"/>
  <Override PartName="/ppt/tags/tag68.xml" ContentType="application/vnd.openxmlformats-officedocument.presentationml.tags+xml"/>
  <Override PartName="/ppt/notesSlides/notesSlide15.xml" ContentType="application/vnd.openxmlformats-officedocument.presentationml.notesSlide+xml"/>
  <Override PartName="/ppt/tags/tag69.xml" ContentType="application/vnd.openxmlformats-officedocument.presentationml.tags+xml"/>
  <Override PartName="/ppt/notesSlides/notesSlide16.xml" ContentType="application/vnd.openxmlformats-officedocument.presentationml.notesSlide+xml"/>
  <Override PartName="/ppt/tags/tag70.xml" ContentType="application/vnd.openxmlformats-officedocument.presentationml.tags+xml"/>
  <Override PartName="/ppt/notesSlides/notesSlide17.xml" ContentType="application/vnd.openxmlformats-officedocument.presentationml.notesSlide+xml"/>
  <Override PartName="/ppt/tags/tag71.xml" ContentType="application/vnd.openxmlformats-officedocument.presentationml.tags+xml"/>
  <Override PartName="/ppt/notesSlides/notesSlide18.xml" ContentType="application/vnd.openxmlformats-officedocument.presentationml.notesSlide+xml"/>
  <Override PartName="/ppt/tags/tag72.xml" ContentType="application/vnd.openxmlformats-officedocument.presentationml.tags+xml"/>
  <Override PartName="/ppt/notesSlides/notesSlide19.xml" ContentType="application/vnd.openxmlformats-officedocument.presentationml.notesSlide+xml"/>
  <Override PartName="/ppt/tags/tag73.xml" ContentType="application/vnd.openxmlformats-officedocument.presentationml.tags+xml"/>
  <Override PartName="/ppt/notesSlides/notesSlide20.xml" ContentType="application/vnd.openxmlformats-officedocument.presentationml.notesSlide+xml"/>
  <Override PartName="/ppt/tags/tag74.xml" ContentType="application/vnd.openxmlformats-officedocument.presentationml.tags+xml"/>
  <Override PartName="/ppt/notesSlides/notesSlide21.xml" ContentType="application/vnd.openxmlformats-officedocument.presentationml.notesSlide+xml"/>
  <Override PartName="/ppt/tags/tag75.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28"/>
  </p:notesMasterIdLst>
  <p:handoutMasterIdLst>
    <p:handoutMasterId r:id="rId29"/>
  </p:handoutMasterIdLst>
  <p:sldIdLst>
    <p:sldId id="870" r:id="rId5"/>
    <p:sldId id="842" r:id="rId6"/>
    <p:sldId id="848" r:id="rId7"/>
    <p:sldId id="858" r:id="rId8"/>
    <p:sldId id="866" r:id="rId9"/>
    <p:sldId id="861" r:id="rId10"/>
    <p:sldId id="850" r:id="rId11"/>
    <p:sldId id="450" r:id="rId12"/>
    <p:sldId id="846" r:id="rId13"/>
    <p:sldId id="871" r:id="rId14"/>
    <p:sldId id="851" r:id="rId15"/>
    <p:sldId id="619" r:id="rId16"/>
    <p:sldId id="862" r:id="rId17"/>
    <p:sldId id="437" r:id="rId18"/>
    <p:sldId id="849" r:id="rId19"/>
    <p:sldId id="520" r:id="rId20"/>
    <p:sldId id="427" r:id="rId21"/>
    <p:sldId id="504" r:id="rId22"/>
    <p:sldId id="621" r:id="rId23"/>
    <p:sldId id="863" r:id="rId24"/>
    <p:sldId id="623" r:id="rId25"/>
    <p:sldId id="859" r:id="rId26"/>
    <p:sldId id="867" r:id="rId27"/>
  </p:sldIdLst>
  <p:sldSz cx="12192000" cy="6858000"/>
  <p:notesSz cx="7772400" cy="10058400"/>
  <p:custDataLst>
    <p:tags r:id="rId30"/>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3CEBA81D-4A98-7644-BE2E-7E4FAAF208B0}">
          <p14:sldIdLst>
            <p14:sldId id="870"/>
          </p14:sldIdLst>
        </p14:section>
        <p14:section name="Section 4: Securing accounts" id="{FFB531E8-4A87-8E40-9102-7C976B1CEE24}">
          <p14:sldIdLst>
            <p14:sldId id="842"/>
            <p14:sldId id="848"/>
            <p14:sldId id="858"/>
            <p14:sldId id="866"/>
          </p14:sldIdLst>
        </p14:section>
        <p14:section name="Section 5: Securing data on AWS" id="{B392CE9E-ADFC-1541-BBDE-EA1F05750957}">
          <p14:sldIdLst>
            <p14:sldId id="861"/>
            <p14:sldId id="850"/>
          </p14:sldIdLst>
        </p14:section>
        <p14:section name="Section 6: Working to ensure compliance" id="{4D134222-4510-6F41-B3A8-EC0E640C538B}">
          <p14:sldIdLst>
            <p14:sldId id="450"/>
            <p14:sldId id="846"/>
            <p14:sldId id="871"/>
            <p14:sldId id="851"/>
            <p14:sldId id="619"/>
          </p14:sldIdLst>
        </p14:section>
        <p14:section name="Section 7: Additional security services and resources" id="{90450F5A-C968-0441-A0BF-8B58BEA26521}">
          <p14:sldIdLst>
            <p14:sldId id="862"/>
            <p14:sldId id="437"/>
            <p14:sldId id="849"/>
          </p14:sldIdLst>
        </p14:section>
        <p14:section name="Lab 1: Introduction to IAM" id="{872B8D2A-A833-5146-AE90-317748E5601C}">
          <p14:sldIdLst>
            <p14:sldId id="520"/>
            <p14:sldId id="427"/>
            <p14:sldId id="504"/>
            <p14:sldId id="621"/>
          </p14:sldIdLst>
        </p14:section>
        <p14:section name="Module wrap-up" id="{A787AEC7-7D7E-5E49-8946-A38F97ACF0AE}">
          <p14:sldIdLst>
            <p14:sldId id="863"/>
            <p14:sldId id="623"/>
            <p14:sldId id="859"/>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9900"/>
    <a:srgbClr val="D6F4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2B8A4A-14E6-4A84-8674-8000D579378A}" v="56" dt="2022-05-19T15:19:10.448"/>
    <p1510:client id="{B160C5B8-C7B2-4ECF-8EB2-231C23D820B7}" v="49" dt="2022-05-19T18:30:57.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46" autoAdjust="0"/>
  </p:normalViewPr>
  <p:slideViewPr>
    <p:cSldViewPr snapToGrid="0">
      <p:cViewPr varScale="1">
        <p:scale>
          <a:sx n="67" d="100"/>
          <a:sy n="67" d="100"/>
        </p:scale>
        <p:origin x="834" y="66"/>
      </p:cViewPr>
      <p:guideLst/>
    </p:cSldViewPr>
  </p:slideViewPr>
  <p:notesTextViewPr>
    <p:cViewPr>
      <p:scale>
        <a:sx n="1" d="1"/>
        <a:sy n="1" d="1"/>
      </p:scale>
      <p:origin x="0" y="0"/>
    </p:cViewPr>
  </p:notesTextViewPr>
  <p:notesViewPr>
    <p:cSldViewPr snapToGrid="0">
      <p:cViewPr varScale="1">
        <p:scale>
          <a:sx n="113" d="100"/>
          <a:sy n="113" d="100"/>
        </p:scale>
        <p:origin x="487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2/27/2023</a:t>
            </a:fld>
            <a:endParaRPr lang="en-US"/>
          </a:p>
        </p:txBody>
      </p:sp>
      <p:sp>
        <p:nvSpPr>
          <p:cNvPr id="4" name="Footer Placeholder 3">
            <a:extLst>
              <a:ext uri="{FF2B5EF4-FFF2-40B4-BE49-F238E27FC236}">
                <a16:creationId xmlns=""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 xmlns:a16="http://schemas.microsoft.com/office/drawing/2014/main" id="{AD76E78D-84A4-A28F-5148-71AE574BCE36}"/>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 xmlns:a16="http://schemas.microsoft.com/office/drawing/2014/main" id="{D5119739-5C77-6DD2-84A3-D6B70E58767B}"/>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 xmlns:a16="http://schemas.microsoft.com/office/drawing/2014/main" id="{933FD237-DEA0-F98F-0602-A1DBBEF9DDDE}"/>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 xmlns:a16="http://schemas.microsoft.com/office/drawing/2014/main" id="{CC4E7FDD-6246-87C2-AD9D-A9E3CE3AED02}"/>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FB791281-B7C9-A043-A4AD-3E334CB4D9A1}" type="slidenum">
              <a:rPr lang="en-US" smtClean="0"/>
              <a:t>‹#›</a:t>
            </a:fld>
            <a:endParaRPr lang="en-US"/>
          </a:p>
        </p:txBody>
      </p:sp>
      <p:sp>
        <p:nvSpPr>
          <p:cNvPr id="13" name="Date Placeholder 12">
            <a:extLst>
              <a:ext uri="{FF2B5EF4-FFF2-40B4-BE49-F238E27FC236}">
                <a16:creationId xmlns="" xmlns:a16="http://schemas.microsoft.com/office/drawing/2014/main" id="{978D0C9D-F5AA-4181-0CB1-C482A46767AF}"/>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A14EFF6C-CFD6-4842-80AD-4155323AB1A0}" type="datetimeFigureOut">
              <a:rPr lang="en-US" smtClean="0"/>
              <a:t>2/27/2023</a:t>
            </a:fld>
            <a:endParaRPr lang="en-US"/>
          </a:p>
        </p:txBody>
      </p:sp>
      <p:sp>
        <p:nvSpPr>
          <p:cNvPr id="14" name="Notes Placeholder 13">
            <a:extLst>
              <a:ext uri="{FF2B5EF4-FFF2-40B4-BE49-F238E27FC236}">
                <a16:creationId xmlns="" xmlns:a16="http://schemas.microsoft.com/office/drawing/2014/main" id="{9877F3D8-50C3-6F86-9DF2-E4975806C56E}"/>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4" name="Slide Image Placeholder 3">
            <a:extLst>
              <a:ext uri="{FF2B5EF4-FFF2-40B4-BE49-F238E27FC236}">
                <a16:creationId xmlns:a16="http://schemas.microsoft.com/office/drawing/2014/main" xmlns="" id="{22546C6A-EF81-1C0D-1B04-6C66137E2063}"/>
              </a:ext>
            </a:extLst>
          </p:cNvPr>
          <p:cNvSpPr>
            <a:spLocks noGrp="1" noRot="1" noChangeAspect="1"/>
          </p:cNvSpPr>
          <p:nvPr>
            <p:ph type="sldImg"/>
          </p:nvPr>
        </p:nvSpPr>
        <p:spPr/>
      </p:sp>
    </p:spTree>
    <p:extLst>
      <p:ext uri="{BB962C8B-B14F-4D97-AF65-F5344CB8AC3E}">
        <p14:creationId xmlns:p14="http://schemas.microsoft.com/office/powerpoint/2010/main" val="149139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848436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mn-lt"/>
            </a:endParaRPr>
          </a:p>
        </p:txBody>
      </p:sp>
    </p:spTree>
    <p:extLst>
      <p:ext uri="{BB962C8B-B14F-4D97-AF65-F5344CB8AC3E}">
        <p14:creationId xmlns:p14="http://schemas.microsoft.com/office/powerpoint/2010/main" val="81446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69673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273711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345276"/>
          </a:xfrm>
          <a:prstGeom prst="rect">
            <a:avLst/>
          </a:prstGeom>
        </p:spPr>
        <p:txBody>
          <a:bodyPr/>
          <a:lstStyle/>
          <a:p>
            <a:endParaRPr lang="en-US" dirty="0"/>
          </a:p>
        </p:txBody>
      </p:sp>
    </p:spTree>
    <p:extLst>
      <p:ext uri="{BB962C8B-B14F-4D97-AF65-F5344CB8AC3E}">
        <p14:creationId xmlns:p14="http://schemas.microsoft.com/office/powerpoint/2010/main" val="172562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94099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4226909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53949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714191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66296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874407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915344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661124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15909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580803"/>
          </a:xfrm>
          <a:prstGeom prst="rect">
            <a:avLst/>
          </a:prstGeom>
        </p:spPr>
        <p:txBody>
          <a:bodyPr/>
          <a:lstStyle/>
          <a:p>
            <a:endParaRPr lang="en-US" dirty="0"/>
          </a:p>
        </p:txBody>
      </p:sp>
    </p:spTree>
    <p:extLst>
      <p:ext uri="{BB962C8B-B14F-4D97-AF65-F5344CB8AC3E}">
        <p14:creationId xmlns:p14="http://schemas.microsoft.com/office/powerpoint/2010/main" val="83056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18633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48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557164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207075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4190717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719348"/>
          </a:xfrm>
          <a:prstGeom prst="rect">
            <a:avLst/>
          </a:prstGeom>
        </p:spPr>
        <p:txBody>
          <a:bodyPr/>
          <a:lstStyle/>
          <a:p>
            <a:endParaRPr lang="en-US" dirty="0"/>
          </a:p>
        </p:txBody>
      </p:sp>
    </p:spTree>
    <p:extLst>
      <p:ext uri="{BB962C8B-B14F-4D97-AF65-F5344CB8AC3E}">
        <p14:creationId xmlns:p14="http://schemas.microsoft.com/office/powerpoint/2010/main" val="4175767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12.svg"/><Relationship Id="rId5" Type="http://schemas.openxmlformats.org/officeDocument/2006/relationships/image" Target="../media/image7.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1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1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BF3DBA0A-EF04-44BD-A704-1C36C47D2821}"/>
              </a:ext>
              <a:ext uri="{C183D7F6-B498-43B3-948B-1728B52AA6E4}">
                <adec:decorative xmlns=""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 xmlns:a16="http://schemas.microsoft.com/office/drawing/2014/main" id="{1636AFF1-562B-467D-8DC1-B38C08FBD4C3}"/>
                </a:ext>
                <a:ext uri="{C183D7F6-B498-43B3-948B-1728B52AA6E4}">
                  <adec:decorative xmlns=""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 xmlns:a16="http://schemas.microsoft.com/office/drawing/2014/main" id="{D7310E2A-808D-407A-87D7-C505B238AAE6}"/>
                </a:ext>
                <a:ext uri="{C183D7F6-B498-43B3-948B-1728B52AA6E4}">
                  <adec:decorative xmlns=""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 xmlns:a16="http://schemas.microsoft.com/office/drawing/2014/main" id="{62D1E38E-9540-4F40-B30D-C4E76EF85FD1}"/>
                </a:ext>
                <a:ext uri="{C183D7F6-B498-43B3-948B-1728B52AA6E4}">
                  <adec:decorative xmlns=""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 xmlns:a16="http://schemas.microsoft.com/office/drawing/2014/main" id="{D2B179F5-8754-4804-B83A-9F86A1FABFC5}"/>
                </a:ext>
                <a:ext uri="{C183D7F6-B498-43B3-948B-1728B52AA6E4}">
                  <adec:decorative xmlns=""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 xmlns:a16="http://schemas.microsoft.com/office/drawing/2014/main" id="{0C3C1B84-8505-4B24-973C-848AC60399A7}"/>
                </a:ext>
                <a:ext uri="{C183D7F6-B498-43B3-948B-1728B52AA6E4}">
                  <adec:decorative xmlns=""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 xmlns:a16="http://schemas.microsoft.com/office/drawing/2014/main" id="{EE68EF96-08A5-4475-A68D-AF69C928485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 xmlns:a16="http://schemas.microsoft.com/office/drawing/2014/main" id="{1271813C-5B30-4D24-8175-91D870333A95}"/>
              </a:ext>
              <a:ext uri="{C183D7F6-B498-43B3-948B-1728B52AA6E4}">
                <adec:decorative xmlns=""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56064E0D-105A-4446-B967-229FA49D135D}"/>
              </a:ext>
              <a:ext uri="{C183D7F6-B498-43B3-948B-1728B52AA6E4}">
                <adec:decorative xmlns=""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 xmlns:a16="http://schemas.microsoft.com/office/drawing/2014/main" id="{EE5B0121-CFE7-4143-B7F3-FE4930450613}"/>
                </a:ext>
                <a:ext uri="{C183D7F6-B498-43B3-948B-1728B52AA6E4}">
                  <adec:decorative xmlns=""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279CDF30-3118-4A2F-93E0-DACD532E91B1}"/>
                </a:ext>
                <a:ext uri="{C183D7F6-B498-43B3-948B-1728B52AA6E4}">
                  <adec:decorative xmlns=""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4E6250DE-D4BC-48A7-942E-7C927E2BAC70}"/>
                </a:ext>
                <a:ext uri="{C183D7F6-B498-43B3-948B-1728B52AA6E4}">
                  <adec:decorative xmlns=""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 xmlns:a16="http://schemas.microsoft.com/office/drawing/2014/main" id="{2697E9D6-D133-4E57-BD63-82D9E5002F18}"/>
                </a:ext>
                <a:ext uri="{C183D7F6-B498-43B3-948B-1728B52AA6E4}">
                  <adec:decorative xmlns=""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5">
              <a:extLst>
                <a:ext uri="{96DAC541-7B7A-43D3-8B79-37D633B846F1}">
                  <asvg:svgBlip xmlns=""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DC4FACA1-07DC-44B9-A79C-2B7C9D1B9221}"/>
              </a:ext>
              <a:ext uri="{C183D7F6-B498-43B3-948B-1728B52AA6E4}">
                <adec:decorative xmlns=""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 xmlns:a16="http://schemas.microsoft.com/office/drawing/2014/main" id="{EE5B0121-CFE7-4143-B7F3-FE4930450613}"/>
                </a:ext>
                <a:ext uri="{C183D7F6-B498-43B3-948B-1728B52AA6E4}">
                  <adec:decorative xmlns=""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 xmlns:a16="http://schemas.microsoft.com/office/drawing/2014/main" id="{9BA1593B-ADE5-482C-A193-F57F78F9B860}"/>
                </a:ext>
                <a:ext uri="{C183D7F6-B498-43B3-948B-1728B52AA6E4}">
                  <adec:decorative xmlns=""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 xmlns:a16="http://schemas.microsoft.com/office/drawing/2014/main" id="{A301667F-582A-4041-A2DA-F90362AE9A01}"/>
                </a:ext>
                <a:ext uri="{C183D7F6-B498-43B3-948B-1728B52AA6E4}">
                  <adec:decorative xmlns=""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 xmlns:a16="http://schemas.microsoft.com/office/drawing/2014/main" id="{A99EDB1B-417F-40E6-B075-BDD46EDBA854}"/>
                </a:ext>
                <a:ext uri="{C183D7F6-B498-43B3-948B-1728B52AA6E4}">
                  <adec:decorative xmlns=""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 xmlns:a16="http://schemas.microsoft.com/office/drawing/2014/main" id="{C128A75B-DB20-42AF-A3FD-12E5F3588ACE}"/>
                </a:ext>
                <a:ext uri="{C183D7F6-B498-43B3-948B-1728B52AA6E4}">
                  <adec:decorative xmlns=""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5">
              <a:extLst>
                <a:ext uri="{96DAC541-7B7A-43D3-8B79-37D633B846F1}">
                  <asvg:svgBlip xmlns=""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C3AAB48A-4CC9-410B-9FD0-0E32778B6BFF}"/>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 xmlns:a16="http://schemas.microsoft.com/office/drawing/2014/main" id="{A644AF2C-FFDC-4661-BF6B-D208E5E816FA}"/>
              </a:ext>
              <a:ext uri="{C183D7F6-B498-43B3-948B-1728B52AA6E4}">
                <adec:decorative xmlns=""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 xmlns:a16="http://schemas.microsoft.com/office/drawing/2014/main" id="{CA5A47F4-760F-45B4-9DF3-86A7530E62D0}"/>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CA5A47F4-760F-45B4-9DF3-86A7530E62D0}"/>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 xmlns:a16="http://schemas.microsoft.com/office/drawing/2014/main" id="{A644AF2C-FFDC-4661-BF6B-D208E5E816FA}"/>
              </a:ext>
              <a:ext uri="{C183D7F6-B498-43B3-948B-1728B52AA6E4}">
                <adec:decorative xmlns=""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 xmlns:a16="http://schemas.microsoft.com/office/drawing/2014/main" id="{E25EBCDC-6C07-4B35-82D5-0AC6628754E6}"/>
              </a:ext>
              <a:ext uri="{C183D7F6-B498-43B3-948B-1728B52AA6E4}">
                <adec:decorative xmlns=""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30E2FEDB-7122-4CE9-A695-390387894502}"/>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 xmlns:a16="http://schemas.microsoft.com/office/drawing/2014/main" id="{32C43914-0D84-493F-9BEB-DF30C6FD4C97}"/>
              </a:ext>
              <a:ext uri="{C183D7F6-B498-43B3-948B-1728B52AA6E4}">
                <adec:decorative xmlns=""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30E2FEDB-7122-4CE9-A695-390387894502}"/>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 uri="{C183D7F6-B498-43B3-948B-1728B52AA6E4}">
                <adec:decorative xmlns=""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839B152F-AE78-42AF-B8FB-09C753D41393}"/>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ECE86FD8-F169-471F-88EA-8FF7FCC5008E}"/>
              </a:ext>
              <a:ext uri="{C183D7F6-B498-43B3-948B-1728B52AA6E4}">
                <adec:decorative xmlns=""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 xmlns:a16="http://schemas.microsoft.com/office/drawing/2014/main" id="{027B77B7-F317-4AA6-A627-75F5AE2E7A57}"/>
                </a:ext>
                <a:ext uri="{C183D7F6-B498-43B3-948B-1728B52AA6E4}">
                  <adec:decorative xmlns=""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 xmlns:a16="http://schemas.microsoft.com/office/drawing/2014/main" id="{30CD656D-5337-4244-BA3E-ABD963579911}"/>
                </a:ext>
                <a:ext uri="{C183D7F6-B498-43B3-948B-1728B52AA6E4}">
                  <adec:decorative xmlns=""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 xmlns:a16="http://schemas.microsoft.com/office/drawing/2014/main" id="{66A5F4A5-2CA3-4E34-97C1-74E113BA3D7E}"/>
                </a:ext>
                <a:ext uri="{C183D7F6-B498-43B3-948B-1728B52AA6E4}">
                  <adec:decorative xmlns=""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 xmlns:a16="http://schemas.microsoft.com/office/drawing/2014/main" id="{961F7EBA-6264-4D1A-BA90-2C8A61C69B37}"/>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 xmlns:a16="http://schemas.microsoft.com/office/drawing/2014/main" id="{E9ECC349-DC9E-43B4-9780-22F11542C500}"/>
              </a:ext>
              <a:ext uri="{C183D7F6-B498-43B3-948B-1728B52AA6E4}">
                <adec:decorative xmlns=""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 xmlns:a16="http://schemas.microsoft.com/office/drawing/2014/main" id="{849E56B7-246D-4386-B8C5-E253AD940C1B}"/>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 xmlns:a16="http://schemas.microsoft.com/office/drawing/2014/main" id="{1BFB2E0D-B82D-49CC-9802-AFB8BA6D0938}"/>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7B3DCE0D-B1BB-4208-8FF4-6B7AC00DC28E}"/>
              </a:ext>
              <a:ext uri="{C183D7F6-B498-43B3-948B-1728B52AA6E4}">
                <adec:decorative xmlns=""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 xmlns:a16="http://schemas.microsoft.com/office/drawing/2014/main" id="{B149FB85-86EE-4435-AFFD-185416ABD0BC}"/>
                </a:ext>
                <a:ext uri="{C183D7F6-B498-43B3-948B-1728B52AA6E4}">
                  <adec:decorative xmlns=""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F802EE88-1736-4DCA-8546-B833E1DC91F1}"/>
                </a:ext>
                <a:ext uri="{C183D7F6-B498-43B3-948B-1728B52AA6E4}">
                  <adec:decorative xmlns=""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1909D555-A83A-43A3-ACF3-38A8D3D654E1}"/>
                </a:ext>
                <a:ext uri="{C183D7F6-B498-43B3-948B-1728B52AA6E4}">
                  <adec:decorative xmlns=""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F4EB4C23-6D3D-4AFD-8C20-ABBDE0E95555}"/>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 xmlns:a16="http://schemas.microsoft.com/office/drawing/2014/main" id="{6A136B8D-0BEF-4C03-8B3C-BF95C65548B3}"/>
              </a:ext>
              <a:ext uri="{C183D7F6-B498-43B3-948B-1728B52AA6E4}">
                <adec:decorative xmlns=""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 xmlns:a16="http://schemas.microsoft.com/office/drawing/2014/main" id="{AF549A83-F8CE-463B-9ED5-5A303AC8AC23}"/>
              </a:ext>
              <a:ext uri="{C183D7F6-B498-43B3-948B-1728B52AA6E4}">
                <adec:decorative xmlns=""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 xmlns:a16="http://schemas.microsoft.com/office/drawing/2014/main" id="{6A136B8D-0BEF-4C03-8B3C-BF95C65548B3}"/>
              </a:ext>
              <a:ext uri="{C183D7F6-B498-43B3-948B-1728B52AA6E4}">
                <adec:decorative xmlns=""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 xmlns:a16="http://schemas.microsoft.com/office/drawing/2014/main" id="{AF549A83-F8CE-463B-9ED5-5A303AC8AC23}"/>
              </a:ext>
              <a:ext uri="{C183D7F6-B498-43B3-948B-1728B52AA6E4}">
                <adec:decorative xmlns=""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 xmlns:a16="http://schemas.microsoft.com/office/drawing/2014/main" id="{0FD6813E-DBAA-47AF-94A9-F300864878FA}"/>
              </a:ext>
              <a:ext uri="{C183D7F6-B498-43B3-948B-1728B52AA6E4}">
                <adec:decorative xmlns=""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 xmlns:a16="http://schemas.microsoft.com/office/drawing/2014/main" id="{9A78C933-BE2D-4980-BE96-E14880669883}"/>
              </a:ext>
              <a:ext uri="{C183D7F6-B498-43B3-948B-1728B52AA6E4}">
                <adec:decorative xmlns=""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 xmlns:a16="http://schemas.microsoft.com/office/drawing/2014/main" id="{5C923B7C-0930-466B-9A4C-4F269F22E021}"/>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 xmlns:a16="http://schemas.microsoft.com/office/drawing/2014/main" id="{C6078C7F-2E33-426C-96FF-E7084DD86E7E}"/>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 xmlns:a16="http://schemas.microsoft.com/office/drawing/2014/main" id="{5D3C4E6B-760F-4EC0-919D-D0EEACF9ACA9}"/>
                </a:ext>
                <a:ext uri="{C183D7F6-B498-43B3-948B-1728B52AA6E4}">
                  <adec:decorative xmlns=""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 xmlns:a16="http://schemas.microsoft.com/office/drawing/2014/main" id="{90E6AE4C-E744-4586-850E-BEDD7EE7AB80}"/>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 xmlns:a16="http://schemas.microsoft.com/office/drawing/2014/main" id="{1BDF6026-D674-4E63-8B3A-CBDFE9E787C1}"/>
                </a:ext>
                <a:ext uri="{C183D7F6-B498-43B3-948B-1728B52AA6E4}">
                  <adec:decorative xmlns=""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 xmlns:a16="http://schemas.microsoft.com/office/drawing/2014/main" id="{06BB4668-D264-4030-8700-4F9782A61534}"/>
                </a:ext>
                <a:ext uri="{C183D7F6-B498-43B3-948B-1728B52AA6E4}">
                  <adec:decorative xmlns=""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 xmlns:a16="http://schemas.microsoft.com/office/drawing/2014/main" id="{8E17F594-599B-4FD9-8BCB-8E1C019CCB44}"/>
                </a:ext>
                <a:ext uri="{C183D7F6-B498-43B3-948B-1728B52AA6E4}">
                  <adec:decorative xmlns=""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 xmlns:a16="http://schemas.microsoft.com/office/drawing/2014/main" id="{3826BD34-BA31-4D91-BFD2-6BBD94A51D24}"/>
                </a:ext>
                <a:ext uri="{C183D7F6-B498-43B3-948B-1728B52AA6E4}">
                  <adec:decorative xmlns=""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 xmlns:a16="http://schemas.microsoft.com/office/drawing/2014/main" id="{BF122BEF-CA51-4B5F-A9D2-5B4722001489}"/>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 xmlns:a16="http://schemas.microsoft.com/office/drawing/2014/main" id="{80E3899F-10AE-440C-9957-5E3536890A76}"/>
                </a:ext>
                <a:ext uri="{C183D7F6-B498-43B3-948B-1728B52AA6E4}">
                  <adec:decorative xmlns=""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 xmlns:a16="http://schemas.microsoft.com/office/drawing/2014/main" id="{AFED23B7-B88C-4046-B460-7E08C859BC7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 xmlns:a16="http://schemas.microsoft.com/office/drawing/2014/main" id="{1C269943-78A1-4304-AE96-B1F32EC214E6}"/>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 xmlns:a16="http://schemas.microsoft.com/office/drawing/2014/main" id="{A49D8E1E-772D-46F7-9ACE-C06929884B0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E9CD1AC9-3AAD-4061-9815-CA2A755752E2}"/>
              </a:ext>
              <a:ext uri="{C183D7F6-B498-43B3-948B-1728B52AA6E4}">
                <adec:decorative xmlns=""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 xmlns:a16="http://schemas.microsoft.com/office/drawing/2014/main" id="{E0B6FD1A-B839-4C89-A4D5-3B9A5AA24C31}"/>
                </a:ext>
                <a:ext uri="{C183D7F6-B498-43B3-948B-1728B52AA6E4}">
                  <adec:decorative xmlns=""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 xmlns:a16="http://schemas.microsoft.com/office/drawing/2014/main" id="{71CA29FE-029C-470F-8B2A-DE98B38B26DF}"/>
                </a:ext>
                <a:ext uri="{C183D7F6-B498-43B3-948B-1728B52AA6E4}">
                  <adec:decorative xmlns=""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8B560738-A5A3-492F-8E11-B91E6716C30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 xmlns:a16="http://schemas.microsoft.com/office/drawing/2014/main" id="{7A68BE18-C9FD-4D64-BD55-20302868F06E}"/>
                </a:ext>
                <a:ext uri="{C183D7F6-B498-43B3-948B-1728B52AA6E4}">
                  <adec:decorative xmlns=""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 xmlns:a16="http://schemas.microsoft.com/office/drawing/2014/main" id="{31622DCA-CB0C-4601-9C65-55CE8CDC7503}"/>
                </a:ext>
                <a:ext uri="{C183D7F6-B498-43B3-948B-1728B52AA6E4}">
                  <adec:decorative xmlns=""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 xmlns:a16="http://schemas.microsoft.com/office/drawing/2014/main" id="{18A3C304-3B7F-434E-99A7-8B8C386B4EF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 xmlns:a16="http://schemas.microsoft.com/office/drawing/2014/main" id="{962C3F25-041D-4E5B-839E-FBB5D7B91A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 xmlns:a16="http://schemas.microsoft.com/office/drawing/2014/main" id="{7F823AF2-999D-4175-8C01-402CA4924585}"/>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 xmlns:a16="http://schemas.microsoft.com/office/drawing/2014/main" id="{962C3F25-041D-4E5B-839E-FBB5D7B91A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 xmlns:a16="http://schemas.microsoft.com/office/drawing/2014/main" id="{A9006E65-0AC6-4AEC-9676-8B754EE037E9}"/>
              </a:ext>
              <a:ext uri="{C183D7F6-B498-43B3-948B-1728B52AA6E4}">
                <adec:decorative xmlns=""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17512633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16" name="Picture 15">
            <a:extLst>
              <a:ext uri="{FF2B5EF4-FFF2-40B4-BE49-F238E27FC236}">
                <a16:creationId xmlns=""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5435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8" name="Picture 7">
            <a:extLst>
              <a:ext uri="{FF2B5EF4-FFF2-40B4-BE49-F238E27FC236}">
                <a16:creationId xmlns=""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947952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a:p>
        </p:txBody>
      </p:sp>
      <p:sp>
        <p:nvSpPr>
          <p:cNvPr id="2" name="Title 1">
            <a:extLst>
              <a:ext uri="{FF2B5EF4-FFF2-40B4-BE49-F238E27FC236}">
                <a16:creationId xmlns=""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37788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8D6A50E3-62DD-469F-A4B4-2DC279107EB8}"/>
              </a:ext>
              <a:ext uri="{C183D7F6-B498-43B3-948B-1728B52AA6E4}">
                <adec:decorative xmlns=""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 xmlns:a16="http://schemas.microsoft.com/office/drawing/2014/main" id="{165087FF-D0AD-4AD7-B899-B2227A662904}"/>
                </a:ext>
                <a:ext uri="{C183D7F6-B498-43B3-948B-1728B52AA6E4}">
                  <adec:decorative xmlns=""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 xmlns:a16="http://schemas.microsoft.com/office/drawing/2014/main" id="{81DABB71-298F-46E6-9028-558C99DF72DF}"/>
                </a:ext>
                <a:ext uri="{C183D7F6-B498-43B3-948B-1728B52AA6E4}">
                  <adec:decorative xmlns=""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31FFCCD2-46F8-4A8C-9D8D-34F0218F69C7}"/>
                </a:ext>
                <a:ext uri="{C183D7F6-B498-43B3-948B-1728B52AA6E4}">
                  <adec:decorative xmlns=""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7E222A23-E698-4993-93A7-9606CF977314}"/>
                </a:ext>
                <a:ext uri="{C183D7F6-B498-43B3-948B-1728B52AA6E4}">
                  <adec:decorative xmlns=""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sp>
        <p:nvSpPr>
          <p:cNvPr id="7" name="Slide Number Placeholder 5">
            <a:extLst>
              <a:ext uri="{FF2B5EF4-FFF2-40B4-BE49-F238E27FC236}">
                <a16:creationId xmlns=""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6" name="Picture 5">
            <a:extLst>
              <a:ext uri="{FF2B5EF4-FFF2-40B4-BE49-F238E27FC236}">
                <a16:creationId xmlns=""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30635120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sp>
        <p:nvSpPr>
          <p:cNvPr id="10" name="Title 1">
            <a:extLst>
              <a:ext uri="{FF2B5EF4-FFF2-40B4-BE49-F238E27FC236}">
                <a16:creationId xmlns=""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074122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48DE57BE-35D1-43C9-81E8-26E8A5D23F69}"/>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 xmlns:a16="http://schemas.microsoft.com/office/drawing/2014/main" id="{BE65BC3A-8848-4619-963C-BD57EAEC2AA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EDF473F-575B-4FFB-BAF4-E227AF8A9566}"/>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 xmlns:a16="http://schemas.microsoft.com/office/drawing/2014/main" id="{F8F6CC5A-3CF0-480D-B25E-574EDC100323}"/>
              </a:ext>
              <a:ext uri="{C183D7F6-B498-43B3-948B-1728B52AA6E4}">
                <adec:decorative xmlns=""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 xmlns:a16="http://schemas.microsoft.com/office/drawing/2014/main" id="{EF85A022-A363-4CD9-B810-5976000CBBC0}"/>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 xmlns:a16="http://schemas.microsoft.com/office/drawing/2014/main" id="{2D6722E9-1C81-4073-B0F0-1BD01679C8B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 xmlns:a16="http://schemas.microsoft.com/office/drawing/2014/main" id="{E6ABDCA0-5043-47E4-83F1-F456F798534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 xmlns:a16="http://schemas.microsoft.com/office/drawing/2014/main" id="{F30563F4-C022-4AE5-AB0E-380E2398A619}"/>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 xmlns:a16="http://schemas.microsoft.com/office/drawing/2014/main" id="{E69D2142-6967-490F-8396-213F1FEE99B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 xmlns:a16="http://schemas.microsoft.com/office/drawing/2014/main" id="{9BFD0B48-1965-4206-B782-7E2FE7076B82}"/>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BA3DF3DE-0044-49A0-893D-4AE69524AE45}"/>
              </a:ext>
              <a:ext uri="{C183D7F6-B498-43B3-948B-1728B52AA6E4}">
                <adec:decorative xmlns=""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 xmlns:a16="http://schemas.microsoft.com/office/drawing/2014/main" id="{80E539AA-5F27-4E27-A2EB-0002A460B024}"/>
                </a:ext>
                <a:ext uri="{C183D7F6-B498-43B3-948B-1728B52AA6E4}">
                  <adec:decorative xmlns=""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0BD8C101-546C-4D96-9A74-D006A704F407}"/>
                </a:ext>
                <a:ext uri="{C183D7F6-B498-43B3-948B-1728B52AA6E4}">
                  <adec:decorative xmlns=""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AEE440B8-B31E-487C-92A7-B1713A372E58}"/>
                </a:ext>
                <a:ext uri="{C183D7F6-B498-43B3-948B-1728B52AA6E4}">
                  <adec:decorative xmlns=""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4">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 xmlns:a16="http://schemas.microsoft.com/office/drawing/2014/main" id="{56ED120F-98B5-42C0-B16A-27FB0984653F}"/>
              </a:ext>
              <a:ext uri="{C183D7F6-B498-43B3-948B-1728B52AA6E4}">
                <adec:decorative xmlns="" xmlns:adec="http://schemas.microsoft.com/office/drawing/2017/decorative" val="1"/>
              </a:ext>
            </a:extLst>
          </p:cNvPr>
          <p:cNvPicPr>
            <a:picLocks noChangeAspect="1"/>
          </p:cNvPicPr>
          <p:nvPr/>
        </p:nvPicPr>
        <p:blipFill>
          <a:blip r:embed="rId55">
            <a:extLst>
              <a:ext uri="{96DAC541-7B7A-43D3-8B79-37D633B846F1}">
                <asvg:svgBlip xmlns="" xmlns:asvg="http://schemas.microsoft.com/office/drawing/2016/SVG/main" r:embed="rId57"/>
              </a:ext>
            </a:extLst>
          </a:blip>
          <a:stretch>
            <a:fillRect/>
          </a:stretch>
        </p:blipFill>
        <p:spPr>
          <a:xfrm>
            <a:off x="243599" y="6452308"/>
            <a:ext cx="366979" cy="219456"/>
          </a:xfrm>
          <a:prstGeom prst="rect">
            <a:avLst/>
          </a:prstGeom>
        </p:spPr>
      </p:pic>
    </p:spTree>
    <p:custDataLst>
      <p:tags r:id="rId53"/>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image" Target="../media/image155.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3.xml"/><Relationship Id="rId5" Type="http://schemas.openxmlformats.org/officeDocument/2006/relationships/image" Target="../media/image158.sv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64.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66.xml"/><Relationship Id="rId5" Type="http://schemas.openxmlformats.org/officeDocument/2006/relationships/image" Target="../media/image160.sv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4.xml"/><Relationship Id="rId7" Type="http://schemas.openxmlformats.org/officeDocument/2006/relationships/image" Target="../media/image164.svg"/><Relationship Id="rId2" Type="http://schemas.openxmlformats.org/officeDocument/2006/relationships/slideLayout" Target="../slideLayouts/slideLayout12.xml"/><Relationship Id="rId1" Type="http://schemas.openxmlformats.org/officeDocument/2006/relationships/tags" Target="../tags/tag67.xml"/><Relationship Id="rId6" Type="http://schemas.openxmlformats.org/officeDocument/2006/relationships/image" Target="../media/image35.png"/><Relationship Id="rId5" Type="http://schemas.openxmlformats.org/officeDocument/2006/relationships/image" Target="../media/image162.svg"/><Relationship Id="rId4" Type="http://schemas.openxmlformats.org/officeDocument/2006/relationships/image" Target="../media/image34.png"/><Relationship Id="rId9" Type="http://schemas.openxmlformats.org/officeDocument/2006/relationships/image" Target="../media/image166.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68.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69.xml"/><Relationship Id="rId5" Type="http://schemas.openxmlformats.org/officeDocument/2006/relationships/image" Target="../media/image81.sv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7.xml"/><Relationship Id="rId7" Type="http://schemas.openxmlformats.org/officeDocument/2006/relationships/image" Target="../media/image106.svg"/><Relationship Id="rId2" Type="http://schemas.openxmlformats.org/officeDocument/2006/relationships/slideLayout" Target="../slideLayouts/slideLayout12.xml"/><Relationship Id="rId1" Type="http://schemas.openxmlformats.org/officeDocument/2006/relationships/tags" Target="../tags/tag70.xml"/><Relationship Id="rId6" Type="http://schemas.openxmlformats.org/officeDocument/2006/relationships/image" Target="../media/image40.png"/><Relationship Id="rId11" Type="http://schemas.openxmlformats.org/officeDocument/2006/relationships/image" Target="../media/image104.svg"/><Relationship Id="rId5" Type="http://schemas.openxmlformats.org/officeDocument/2006/relationships/image" Target="../media/image99.sv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6.xml"/><Relationship Id="rId1" Type="http://schemas.openxmlformats.org/officeDocument/2006/relationships/tags" Target="../tags/tag71.xml"/><Relationship Id="rId5" Type="http://schemas.openxmlformats.org/officeDocument/2006/relationships/image" Target="../media/image43.pn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73.xml"/></Relationships>
</file>

<file path=ppt/slides/_rels/slide22.xml.rels><?xml version="1.0" encoding="UTF-8" standalone="yes"?>
<Relationships xmlns="http://schemas.openxmlformats.org/package/2006/relationships"><Relationship Id="rId8" Type="http://schemas.openxmlformats.org/officeDocument/2006/relationships/hyperlink" Target="https://aws.amazon.com/security/penetration-testing/" TargetMode="External"/><Relationship Id="rId3" Type="http://schemas.openxmlformats.org/officeDocument/2006/relationships/notesSlide" Target="../notesSlides/notesSlide21.xml"/><Relationship Id="rId7" Type="http://schemas.openxmlformats.org/officeDocument/2006/relationships/hyperlink" Target="https://aws.amazon.com/security/security-bulletins/?card-body.sort-by=item.additionalFields.bulletinId&amp;card-body.sort-order=desc&amp;awsf.bulletins-flag=*all&amp;awsf.bulletins-year=*all" TargetMode="External"/><Relationship Id="rId2" Type="http://schemas.openxmlformats.org/officeDocument/2006/relationships/slideLayout" Target="../slideLayouts/slideLayout12.xml"/><Relationship Id="rId1" Type="http://schemas.openxmlformats.org/officeDocument/2006/relationships/tags" Target="../tags/tag74.xml"/><Relationship Id="rId6" Type="http://schemas.openxmlformats.org/officeDocument/2006/relationships/hyperlink" Target="https://aws.amazon.com/blogs/security/" TargetMode="External"/><Relationship Id="rId5" Type="http://schemas.openxmlformats.org/officeDocument/2006/relationships/hyperlink" Target="https://aws.amazon.com/security/security-learning/?cards-top.sort-by=item.additionalFields.sortDate&amp;cards-top.sort-order=desc&amp;awsf.Types=*all" TargetMode="External"/><Relationship Id="rId10" Type="http://schemas.openxmlformats.org/officeDocument/2006/relationships/hyperlink" Target="https://docs.aws.amazon.com/IAM/latest/UserGuide/best-practices.html" TargetMode="External"/><Relationship Id="rId4" Type="http://schemas.openxmlformats.org/officeDocument/2006/relationships/hyperlink" Target="https://aws.amazon.com/security/" TargetMode="External"/><Relationship Id="rId9" Type="http://schemas.openxmlformats.org/officeDocument/2006/relationships/hyperlink" Target="https://d1.awsstatic.com/whitepapers/architecture/AWS-Security-Pillar.pdf"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7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6.xml"/><Relationship Id="rId5" Type="http://schemas.openxmlformats.org/officeDocument/2006/relationships/image" Target="../media/image128.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2.svg"/><Relationship Id="rId2" Type="http://schemas.openxmlformats.org/officeDocument/2006/relationships/slideLayout" Target="../slideLayouts/slideLayout12.xml"/><Relationship Id="rId1" Type="http://schemas.openxmlformats.org/officeDocument/2006/relationships/tags" Target="../tags/tag57.xml"/><Relationship Id="rId6" Type="http://schemas.openxmlformats.org/officeDocument/2006/relationships/image" Target="../media/image18.png"/><Relationship Id="rId5" Type="http://schemas.openxmlformats.org/officeDocument/2006/relationships/image" Target="../media/image130.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8.xml"/><Relationship Id="rId5" Type="http://schemas.openxmlformats.org/officeDocument/2006/relationships/image" Target="../media/image53.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08.svg"/><Relationship Id="rId18" Type="http://schemas.openxmlformats.org/officeDocument/2006/relationships/image" Target="../media/image26.png"/><Relationship Id="rId3" Type="http://schemas.openxmlformats.org/officeDocument/2006/relationships/notesSlide" Target="../notesSlides/notesSlide7.xml"/><Relationship Id="rId21" Type="http://schemas.openxmlformats.org/officeDocument/2006/relationships/image" Target="../media/image58.svg"/><Relationship Id="rId7" Type="http://schemas.openxmlformats.org/officeDocument/2006/relationships/image" Target="../media/image136.svg"/><Relationship Id="rId12" Type="http://schemas.openxmlformats.org/officeDocument/2006/relationships/image" Target="../media/image23.png"/><Relationship Id="rId17" Type="http://schemas.openxmlformats.org/officeDocument/2006/relationships/image" Target="../media/image39.svg"/><Relationship Id="rId25" Type="http://schemas.openxmlformats.org/officeDocument/2006/relationships/image" Target="../media/image150.svg"/><Relationship Id="rId2" Type="http://schemas.openxmlformats.org/officeDocument/2006/relationships/slideLayout" Target="../slideLayouts/slideLayout12.xml"/><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tags" Target="../tags/tag60.xml"/><Relationship Id="rId11" Type="http://schemas.openxmlformats.org/officeDocument/2006/relationships/image" Target="../media/image140.svg"/><Relationship Id="rId24" Type="http://schemas.openxmlformats.org/officeDocument/2006/relationships/image" Target="../media/image29.png"/><Relationship Id="rId15" Type="http://schemas.openxmlformats.org/officeDocument/2006/relationships/image" Target="../media/image144.svg"/><Relationship Id="rId23" Type="http://schemas.openxmlformats.org/officeDocument/2006/relationships/image" Target="../media/image148.svg"/><Relationship Id="rId10" Type="http://schemas.openxmlformats.org/officeDocument/2006/relationships/image" Target="../media/image22.png"/><Relationship Id="rId19" Type="http://schemas.openxmlformats.org/officeDocument/2006/relationships/image" Target="../media/image146.svg"/><Relationship Id="rId4" Type="http://schemas.openxmlformats.org/officeDocument/2006/relationships/image" Target="../media/image20.png"/><Relationship Id="rId9" Type="http://schemas.openxmlformats.org/officeDocument/2006/relationships/image" Target="../media/image138.svg"/><Relationship Id="rId14" Type="http://schemas.openxmlformats.org/officeDocument/2006/relationships/image" Target="../media/image24.png"/><Relationship Id="rId22"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5760" y="2295143"/>
            <a:ext cx="11567160" cy="2065841"/>
          </a:xfrm>
        </p:spPr>
        <p:txBody>
          <a:bodyPr>
            <a:noAutofit/>
          </a:bodyPr>
          <a:lstStyle/>
          <a:p>
            <a:pPr algn="ctr"/>
            <a:r>
              <a:rPr lang="en-US" sz="4000" dirty="0"/>
              <a:t>Intro to Cloud Computing</a:t>
            </a:r>
            <a:br>
              <a:rPr lang="en-US" sz="4000" dirty="0"/>
            </a:br>
            <a:r>
              <a:rPr lang="en-US" sz="4000" dirty="0"/>
              <a:t>CS4037 (BCS-6A)</a:t>
            </a:r>
            <a:br>
              <a:rPr lang="en-US" sz="4000" dirty="0"/>
            </a:br>
            <a:r>
              <a:rPr lang="en-US" sz="4000" dirty="0"/>
              <a:t>Lecture </a:t>
            </a:r>
            <a:r>
              <a:rPr lang="en-US" sz="4000" dirty="0" smtClean="0"/>
              <a:t>07</a:t>
            </a:r>
            <a:endParaRPr lang="en-US" sz="4000" dirty="0">
              <a:latin typeface="+mn-lt"/>
            </a:endParaRPr>
          </a:p>
        </p:txBody>
      </p:sp>
      <p:sp>
        <p:nvSpPr>
          <p:cNvPr id="2" name="Text Placeholder 1">
            <a:extLst>
              <a:ext uri="{FF2B5EF4-FFF2-40B4-BE49-F238E27FC236}">
                <a16:creationId xmlns:a16="http://schemas.microsoft.com/office/drawing/2014/main" xmlns="" id="{80FE7376-22E1-144B-A159-CC0714A9EC78}"/>
              </a:ext>
            </a:extLst>
          </p:cNvPr>
          <p:cNvSpPr>
            <a:spLocks noGrp="1"/>
          </p:cNvSpPr>
          <p:nvPr>
            <p:ph type="subTitle" idx="1"/>
          </p:nvPr>
        </p:nvSpPr>
        <p:spPr>
          <a:xfrm>
            <a:off x="365760" y="4473768"/>
            <a:ext cx="11567160" cy="1722080"/>
          </a:xfrm>
        </p:spPr>
        <p:txBody>
          <a:bodyPr/>
          <a:lstStyle/>
          <a:p>
            <a:pPr algn="ctr"/>
            <a:r>
              <a:rPr lang="en-US" dirty="0" smtClean="0"/>
              <a:t>Danyal </a:t>
            </a:r>
            <a:r>
              <a:rPr lang="en-US" dirty="0" err="1"/>
              <a:t>Farhat</a:t>
            </a:r>
            <a:endParaRPr lang="en-US" dirty="0"/>
          </a:p>
          <a:p>
            <a:pPr algn="ctr"/>
            <a:r>
              <a:rPr lang="en-US" dirty="0" smtClean="0"/>
              <a:t>FAST School </a:t>
            </a:r>
            <a:r>
              <a:rPr lang="en-US" dirty="0"/>
              <a:t>of </a:t>
            </a:r>
            <a:r>
              <a:rPr lang="en-US" dirty="0" smtClean="0"/>
              <a:t>Computing</a:t>
            </a:r>
          </a:p>
          <a:p>
            <a:pPr algn="ctr"/>
            <a:r>
              <a:rPr lang="en-US" dirty="0" smtClean="0"/>
              <a:t>NUCES Lahore</a:t>
            </a:r>
          </a:p>
          <a:p>
            <a:pPr algn="ctr"/>
            <a:endParaRPr lang="en-US" dirty="0"/>
          </a:p>
        </p:txBody>
      </p:sp>
    </p:spTree>
    <p:custDataLst>
      <p:tags r:id="rId1"/>
    </p:custDataLst>
    <p:extLst>
      <p:ext uri="{BB962C8B-B14F-4D97-AF65-F5344CB8AC3E}">
        <p14:creationId xmlns:p14="http://schemas.microsoft.com/office/powerpoint/2010/main" val="4421958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0"/>
          </p:nvPr>
        </p:nvSpPr>
        <p:spPr/>
        <p:txBody>
          <a:bodyPr/>
          <a:lstStyle/>
          <a:p>
            <a:fld id="{930176A1-BCF0-4712-97A6-6B495F55390B}" type="slidenum">
              <a:rPr lang="en-US" smtClean="0"/>
              <a:pPr/>
              <a:t>10</a:t>
            </a:fld>
            <a:endParaRPr lang="en-US"/>
          </a:p>
        </p:txBody>
      </p:sp>
      <p:sp>
        <p:nvSpPr>
          <p:cNvPr id="3" name="Title 2"/>
          <p:cNvSpPr>
            <a:spLocks noGrp="1"/>
          </p:cNvSpPr>
          <p:nvPr>
            <p:ph type="title"/>
          </p:nvPr>
        </p:nvSpPr>
        <p:spPr/>
        <p:txBody>
          <a:bodyPr/>
          <a:lstStyle/>
          <a:p>
            <a:r>
              <a:rPr lang="en-US" dirty="0"/>
              <a:t>AWS </a:t>
            </a:r>
            <a:r>
              <a:rPr lang="en-US" dirty="0" err="1"/>
              <a:t>Config</a:t>
            </a:r>
            <a:endParaRPr lang="en-US" dirty="0"/>
          </a:p>
        </p:txBody>
      </p:sp>
      <p:sp>
        <p:nvSpPr>
          <p:cNvPr id="4" name="Content Placeholder 3"/>
          <p:cNvSpPr>
            <a:spLocks noGrp="1"/>
          </p:cNvSpPr>
          <p:nvPr>
            <p:ph sz="quarter" idx="21"/>
          </p:nvPr>
        </p:nvSpPr>
        <p:spPr/>
        <p:txBody>
          <a:bodyPr/>
          <a:lstStyle/>
          <a:p>
            <a:r>
              <a:rPr lang="en-US" b="1" dirty="0">
                <a:solidFill>
                  <a:schemeClr val="accent6"/>
                </a:solidFill>
              </a:rPr>
              <a:t>Assess, audit, and evaluate the configurations of AWS resources. </a:t>
            </a:r>
          </a:p>
          <a:p>
            <a:r>
              <a:rPr lang="en-US" dirty="0"/>
              <a:t>Use for continuous monitoring of configurations.</a:t>
            </a:r>
          </a:p>
          <a:p>
            <a:r>
              <a:rPr lang="en-US" dirty="0"/>
              <a:t>Automatically evaluate </a:t>
            </a:r>
            <a:r>
              <a:rPr lang="en-US" i="1" dirty="0" smtClean="0"/>
              <a:t>recorded</a:t>
            </a:r>
            <a:r>
              <a:rPr lang="en-US" dirty="0" smtClean="0"/>
              <a:t> </a:t>
            </a:r>
            <a:r>
              <a:rPr lang="en-US" dirty="0"/>
              <a:t>configurations versus </a:t>
            </a:r>
            <a:r>
              <a:rPr lang="en-US" dirty="0" smtClean="0"/>
              <a:t> </a:t>
            </a:r>
            <a:r>
              <a:rPr lang="en-US" i="1" dirty="0" smtClean="0"/>
              <a:t>desired</a:t>
            </a:r>
            <a:r>
              <a:rPr lang="en-US" dirty="0" smtClean="0"/>
              <a:t> </a:t>
            </a:r>
            <a:r>
              <a:rPr lang="en-US" dirty="0"/>
              <a:t>configurations.</a:t>
            </a:r>
          </a:p>
          <a:p>
            <a:r>
              <a:rPr lang="en-US" dirty="0"/>
              <a:t>Review configuration changes.</a:t>
            </a:r>
          </a:p>
          <a:p>
            <a:r>
              <a:rPr lang="en-US" dirty="0"/>
              <a:t>View detailed configuration histories.</a:t>
            </a:r>
          </a:p>
          <a:p>
            <a:r>
              <a:rPr lang="en-US" b="1" dirty="0">
                <a:solidFill>
                  <a:schemeClr val="accent6"/>
                </a:solidFill>
              </a:rPr>
              <a:t>Simplify compliance auditing and security analysis.</a:t>
            </a:r>
          </a:p>
          <a:p>
            <a:endParaRPr lang="en-US" dirty="0"/>
          </a:p>
        </p:txBody>
      </p:sp>
      <p:pic>
        <p:nvPicPr>
          <p:cNvPr id="5" name="Graphic 6">
            <a:extLst>
              <a:ext uri="{FF2B5EF4-FFF2-40B4-BE49-F238E27FC236}">
                <a16:creationId xmlns="" xmlns:a16="http://schemas.microsoft.com/office/drawing/2014/main" id="{28085EEE-9107-F54F-AD32-3FFA875F4E99}"/>
              </a:ext>
              <a:ext uri="{C183D7F6-B498-43B3-948B-1728B52AA6E4}">
                <adec:decorative xmlns="" xmlns:adec="http://schemas.microsoft.com/office/drawing/2017/decorative" val="1"/>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10357579" y="3003493"/>
            <a:ext cx="587044" cy="587044"/>
          </a:xfrm>
          <a:prstGeom prst="rect">
            <a:avLst/>
          </a:prstGeom>
        </p:spPr>
      </p:pic>
      <p:sp>
        <p:nvSpPr>
          <p:cNvPr id="6" name="TextBox 5">
            <a:extLst>
              <a:ext uri="{FF2B5EF4-FFF2-40B4-BE49-F238E27FC236}">
                <a16:creationId xmlns="" xmlns:a16="http://schemas.microsoft.com/office/drawing/2014/main" id="{B0CA3808-C3F0-6C44-A3DD-69CC0A651A56}"/>
              </a:ext>
            </a:extLst>
          </p:cNvPr>
          <p:cNvSpPr txBox="1"/>
          <p:nvPr/>
        </p:nvSpPr>
        <p:spPr>
          <a:xfrm>
            <a:off x="9999339" y="3619598"/>
            <a:ext cx="1303523" cy="338554"/>
          </a:xfrm>
          <a:prstGeom prst="rect">
            <a:avLst/>
          </a:prstGeom>
          <a:noFill/>
        </p:spPr>
        <p:txBody>
          <a:bodyPr wrap="square" rtlCol="0">
            <a:spAutoFit/>
          </a:bodyPr>
          <a:lstStyle/>
          <a:p>
            <a:pPr algn="ctr"/>
            <a:r>
              <a:rPr lang="en-US" sz="1600" dirty="0"/>
              <a:t>AWS </a:t>
            </a:r>
            <a:r>
              <a:rPr lang="en-US" sz="1600" dirty="0" err="1"/>
              <a:t>Config</a:t>
            </a:r>
            <a:endParaRPr lang="en-US" sz="1600" dirty="0"/>
          </a:p>
        </p:txBody>
      </p:sp>
    </p:spTree>
    <p:extLst>
      <p:ext uri="{BB962C8B-B14F-4D97-AF65-F5344CB8AC3E}">
        <p14:creationId xmlns:p14="http://schemas.microsoft.com/office/powerpoint/2010/main" val="1569777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ECE290-5482-9245-8C62-A17F4D0A82CD}"/>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11</a:t>
            </a:fld>
            <a:endParaRPr lang="en-US"/>
          </a:p>
        </p:txBody>
      </p:sp>
      <p:sp>
        <p:nvSpPr>
          <p:cNvPr id="2" name="Title 1">
            <a:extLst>
              <a:ext uri="{FF2B5EF4-FFF2-40B4-BE49-F238E27FC236}">
                <a16:creationId xmlns="" xmlns:a16="http://schemas.microsoft.com/office/drawing/2014/main" id="{57B9B91D-316E-A940-956F-F9227A8506A1}"/>
              </a:ext>
            </a:extLst>
          </p:cNvPr>
          <p:cNvSpPr>
            <a:spLocks noGrp="1"/>
          </p:cNvSpPr>
          <p:nvPr>
            <p:ph type="title"/>
          </p:nvPr>
        </p:nvSpPr>
        <p:spPr/>
        <p:txBody>
          <a:bodyPr/>
          <a:lstStyle/>
          <a:p>
            <a:r>
              <a:rPr lang="en-US"/>
              <a:t>AWS Artifact</a:t>
            </a:r>
          </a:p>
        </p:txBody>
      </p:sp>
      <p:sp>
        <p:nvSpPr>
          <p:cNvPr id="3" name="Content Placeholder 2">
            <a:extLst>
              <a:ext uri="{FF2B5EF4-FFF2-40B4-BE49-F238E27FC236}">
                <a16:creationId xmlns="" xmlns:a16="http://schemas.microsoft.com/office/drawing/2014/main" id="{D5D7626D-B760-3748-9FBA-AC4D6757D7E6}"/>
              </a:ext>
            </a:extLst>
          </p:cNvPr>
          <p:cNvSpPr>
            <a:spLocks noGrp="1"/>
          </p:cNvSpPr>
          <p:nvPr>
            <p:ph sz="quarter" idx="21"/>
          </p:nvPr>
        </p:nvSpPr>
        <p:spPr>
          <a:xfrm>
            <a:off x="1700784" y="1527048"/>
            <a:ext cx="9747504" cy="4645152"/>
          </a:xfrm>
        </p:spPr>
        <p:txBody>
          <a:bodyPr>
            <a:normAutofit/>
          </a:bodyPr>
          <a:lstStyle/>
          <a:p>
            <a:r>
              <a:rPr lang="en-US" b="1" dirty="0">
                <a:solidFill>
                  <a:schemeClr val="accent6"/>
                </a:solidFill>
              </a:rPr>
              <a:t>Is a resource for compliance-related information</a:t>
            </a:r>
          </a:p>
          <a:p>
            <a:r>
              <a:rPr lang="en-US" dirty="0"/>
              <a:t>Provide access to security and compliance reports, and select online agreements</a:t>
            </a:r>
          </a:p>
          <a:p>
            <a:r>
              <a:rPr lang="en-US" dirty="0"/>
              <a:t>Can access example downloads:</a:t>
            </a:r>
          </a:p>
          <a:p>
            <a:pPr lvl="1"/>
            <a:r>
              <a:rPr lang="en-US" dirty="0"/>
              <a:t>AWS ISO certifications</a:t>
            </a:r>
          </a:p>
          <a:p>
            <a:pPr lvl="1"/>
            <a:r>
              <a:rPr lang="en-US" dirty="0"/>
              <a:t>Payment Card Industry (PCI) and Service Organization Control (SOC) </a:t>
            </a:r>
            <a:r>
              <a:rPr lang="en-US" dirty="0" smtClean="0"/>
              <a:t>reports</a:t>
            </a:r>
            <a:endParaRPr lang="en-US" dirty="0"/>
          </a:p>
        </p:txBody>
      </p:sp>
      <p:sp>
        <p:nvSpPr>
          <p:cNvPr id="6" name="TextBox 5">
            <a:extLst>
              <a:ext uri="{FF2B5EF4-FFF2-40B4-BE49-F238E27FC236}">
                <a16:creationId xmlns="" xmlns:a16="http://schemas.microsoft.com/office/drawing/2014/main" id="{AAB392BB-FF10-6043-82BD-D7DCF60ABD63}"/>
              </a:ext>
            </a:extLst>
          </p:cNvPr>
          <p:cNvSpPr txBox="1"/>
          <p:nvPr/>
        </p:nvSpPr>
        <p:spPr>
          <a:xfrm>
            <a:off x="187571" y="2340458"/>
            <a:ext cx="1421398" cy="338554"/>
          </a:xfrm>
          <a:prstGeom prst="rect">
            <a:avLst/>
          </a:prstGeom>
          <a:noFill/>
        </p:spPr>
        <p:txBody>
          <a:bodyPr wrap="square" rtlCol="0">
            <a:spAutoFit/>
          </a:bodyPr>
          <a:lstStyle/>
          <a:p>
            <a:pPr algn="ctr"/>
            <a:r>
              <a:rPr lang="en-US" sz="1600"/>
              <a:t>AWS Artifact</a:t>
            </a:r>
          </a:p>
        </p:txBody>
      </p:sp>
      <p:pic>
        <p:nvPicPr>
          <p:cNvPr id="7" name="Graphic 6">
            <a:extLst>
              <a:ext uri="{FF2B5EF4-FFF2-40B4-BE49-F238E27FC236}">
                <a16:creationId xmlns="" xmlns:a16="http://schemas.microsoft.com/office/drawing/2014/main" id="{B96FB11E-93E8-6D45-B8AB-A0496BE57A73}"/>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42670" y="1606379"/>
            <a:ext cx="711200" cy="711200"/>
          </a:xfrm>
          <a:prstGeom prst="rect">
            <a:avLst/>
          </a:prstGeom>
        </p:spPr>
      </p:pic>
    </p:spTree>
    <p:custDataLst>
      <p:tags r:id="rId1"/>
    </p:custDataLst>
    <p:extLst>
      <p:ext uri="{BB962C8B-B14F-4D97-AF65-F5344CB8AC3E}">
        <p14:creationId xmlns:p14="http://schemas.microsoft.com/office/powerpoint/2010/main" val="393723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12</a:t>
            </a:fld>
            <a:endParaRPr lang="en-US"/>
          </a:p>
        </p:txBody>
      </p:sp>
      <p:sp>
        <p:nvSpPr>
          <p:cNvPr id="3" name="Title 2">
            <a:extLst>
              <a:ext uri="{FF2B5EF4-FFF2-40B4-BE49-F238E27FC236}">
                <a16:creationId xmlns="" xmlns:a16="http://schemas.microsoft.com/office/drawing/2014/main" id="{34A9215D-56A1-C14C-8D1D-ECD06964D449}"/>
              </a:ext>
            </a:extLst>
          </p:cNvPr>
          <p:cNvSpPr>
            <a:spLocks noGrp="1"/>
          </p:cNvSpPr>
          <p:nvPr>
            <p:ph type="ctrTitle"/>
          </p:nvPr>
        </p:nvSpPr>
        <p:spPr/>
        <p:txBody>
          <a:bodyPr/>
          <a:lstStyle/>
          <a:p>
            <a:r>
              <a:rPr lang="en-US"/>
              <a:t>Section 6 key takeaways</a:t>
            </a:r>
          </a:p>
        </p:txBody>
      </p:sp>
      <p:sp>
        <p:nvSpPr>
          <p:cNvPr id="5" name="Content Placeholder 4">
            <a:extLst>
              <a:ext uri="{FF2B5EF4-FFF2-40B4-BE49-F238E27FC236}">
                <a16:creationId xmlns="" xmlns:a16="http://schemas.microsoft.com/office/drawing/2014/main" id="{5DED86B2-95F3-E144-93EC-D7312615DDBA}"/>
              </a:ext>
            </a:extLst>
          </p:cNvPr>
          <p:cNvSpPr>
            <a:spLocks noGrp="1"/>
          </p:cNvSpPr>
          <p:nvPr>
            <p:ph type="body" idx="1"/>
          </p:nvPr>
        </p:nvSpPr>
        <p:spPr/>
        <p:txBody>
          <a:bodyPr/>
          <a:lstStyle/>
          <a:p>
            <a:endParaRPr lang="en-US" sz="2400" dirty="0"/>
          </a:p>
          <a:p>
            <a:r>
              <a:rPr lang="en-US" sz="2400" b="1" dirty="0">
                <a:solidFill>
                  <a:schemeClr val="accent6"/>
                </a:solidFill>
              </a:rPr>
              <a:t>AWS security compliance programs </a:t>
            </a:r>
            <a:r>
              <a:rPr lang="en-US" sz="2400" dirty="0"/>
              <a:t>provide information about the policies, processes, and controls that are established and operated by AWS.</a:t>
            </a:r>
          </a:p>
          <a:p>
            <a:pPr marL="0" indent="0">
              <a:buNone/>
            </a:pPr>
            <a:endParaRPr lang="en-US" sz="2400" dirty="0"/>
          </a:p>
          <a:p>
            <a:r>
              <a:rPr lang="en-US" sz="2400" b="1" dirty="0">
                <a:solidFill>
                  <a:schemeClr val="accent6"/>
                </a:solidFill>
              </a:rPr>
              <a:t>AWS </a:t>
            </a:r>
            <a:r>
              <a:rPr lang="en-US" sz="2400" b="1" dirty="0" err="1">
                <a:solidFill>
                  <a:schemeClr val="accent6"/>
                </a:solidFill>
              </a:rPr>
              <a:t>Config</a:t>
            </a:r>
            <a:r>
              <a:rPr lang="en-US" sz="2400" dirty="0">
                <a:solidFill>
                  <a:schemeClr val="accent6"/>
                </a:solidFill>
              </a:rPr>
              <a:t> </a:t>
            </a:r>
            <a:r>
              <a:rPr lang="en-US" sz="2400" dirty="0"/>
              <a:t>is used to assess, audit, and evaluate the configurations of AWS resources.</a:t>
            </a:r>
          </a:p>
          <a:p>
            <a:pPr marL="0" indent="0">
              <a:buNone/>
            </a:pPr>
            <a:endParaRPr lang="en-US" sz="2400" dirty="0"/>
          </a:p>
          <a:p>
            <a:r>
              <a:rPr lang="en-US" sz="2400" b="1" dirty="0">
                <a:solidFill>
                  <a:schemeClr val="accent6"/>
                </a:solidFill>
              </a:rPr>
              <a:t>AWS Artifact</a:t>
            </a:r>
            <a:r>
              <a:rPr lang="en-US" sz="2400" dirty="0">
                <a:solidFill>
                  <a:schemeClr val="accent6"/>
                </a:solidFill>
              </a:rPr>
              <a:t> </a:t>
            </a:r>
            <a:r>
              <a:rPr lang="en-US" sz="2400" dirty="0"/>
              <a:t>provides access to security and compliance reports.</a:t>
            </a:r>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3385175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07302A3F-FD05-254B-A290-7F4B1A9E2341}"/>
              </a:ext>
            </a:extLst>
          </p:cNvPr>
          <p:cNvSpPr>
            <a:spLocks noGrp="1"/>
          </p:cNvSpPr>
          <p:nvPr>
            <p:ph type="subTitle" idx="1"/>
          </p:nvPr>
        </p:nvSpPr>
        <p:spPr/>
        <p:txBody>
          <a:bodyPr/>
          <a:lstStyle/>
          <a:p>
            <a:r>
              <a:rPr lang="en-US"/>
              <a:t>Module 4: AWS Cloud Security</a:t>
            </a:r>
          </a:p>
        </p:txBody>
      </p:sp>
      <p:sp>
        <p:nvSpPr>
          <p:cNvPr id="2" name="Title 1">
            <a:extLst>
              <a:ext uri="{FF2B5EF4-FFF2-40B4-BE49-F238E27FC236}">
                <a16:creationId xmlns="" xmlns:a16="http://schemas.microsoft.com/office/drawing/2014/main" id="{FF5F9588-0D48-6040-A804-DC3F9CFED1F9}"/>
              </a:ext>
            </a:extLst>
          </p:cNvPr>
          <p:cNvSpPr>
            <a:spLocks noGrp="1"/>
          </p:cNvSpPr>
          <p:nvPr>
            <p:ph type="title"/>
          </p:nvPr>
        </p:nvSpPr>
        <p:spPr/>
        <p:txBody>
          <a:bodyPr>
            <a:normAutofit/>
          </a:bodyPr>
          <a:lstStyle/>
          <a:p>
            <a:r>
              <a:rPr lang="en-US"/>
              <a:t>Section 7: Additional security services and resources</a:t>
            </a:r>
          </a:p>
        </p:txBody>
      </p:sp>
    </p:spTree>
    <p:custDataLst>
      <p:tags r:id="rId1"/>
    </p:custDataLst>
    <p:extLst>
      <p:ext uri="{BB962C8B-B14F-4D97-AF65-F5344CB8AC3E}">
        <p14:creationId xmlns:p14="http://schemas.microsoft.com/office/powerpoint/2010/main" val="3004635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AFA97AB5-1F85-A44C-BD2A-21BA83B534C4}"/>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14</a:t>
            </a:fld>
            <a:endParaRPr lang="en-US"/>
          </a:p>
        </p:txBody>
      </p:sp>
      <p:sp>
        <p:nvSpPr>
          <p:cNvPr id="4" name="Title 3"/>
          <p:cNvSpPr>
            <a:spLocks noGrp="1"/>
          </p:cNvSpPr>
          <p:nvPr>
            <p:ph type="title"/>
          </p:nvPr>
        </p:nvSpPr>
        <p:spPr/>
        <p:txBody>
          <a:bodyPr>
            <a:noAutofit/>
          </a:bodyPr>
          <a:lstStyle/>
          <a:p>
            <a:r>
              <a:rPr lang="en-US"/>
              <a:t>AWS Service Catalog</a:t>
            </a:r>
          </a:p>
        </p:txBody>
      </p:sp>
      <p:sp>
        <p:nvSpPr>
          <p:cNvPr id="8" name="Content Placeholder 7">
            <a:extLst>
              <a:ext uri="{FF2B5EF4-FFF2-40B4-BE49-F238E27FC236}">
                <a16:creationId xmlns="" xmlns:a16="http://schemas.microsoft.com/office/drawing/2014/main" id="{5E09A744-5380-794D-8A7E-547ED37578BE}"/>
              </a:ext>
            </a:extLst>
          </p:cNvPr>
          <p:cNvSpPr>
            <a:spLocks noGrp="1"/>
          </p:cNvSpPr>
          <p:nvPr>
            <p:ph sz="quarter" idx="21"/>
          </p:nvPr>
        </p:nvSpPr>
        <p:spPr>
          <a:xfrm>
            <a:off x="1746504" y="1527048"/>
            <a:ext cx="9628632" cy="4645152"/>
          </a:xfrm>
        </p:spPr>
        <p:txBody>
          <a:bodyPr>
            <a:normAutofit/>
          </a:bodyPr>
          <a:lstStyle/>
          <a:p>
            <a:pPr fontAlgn="ctr"/>
            <a:r>
              <a:rPr lang="en-US" sz="2400" b="1" dirty="0">
                <a:solidFill>
                  <a:schemeClr val="accent6"/>
                </a:solidFill>
              </a:rPr>
              <a:t>Create and manage catalogs of IT services that are approved by your organization</a:t>
            </a:r>
            <a:endParaRPr lang="en-US" sz="2400" dirty="0">
              <a:solidFill>
                <a:schemeClr val="accent6"/>
              </a:solidFill>
            </a:endParaRPr>
          </a:p>
          <a:p>
            <a:pPr lvl="1" fontAlgn="ctr"/>
            <a:endParaRPr lang="en-US" sz="2000" dirty="0" smtClean="0"/>
          </a:p>
          <a:p>
            <a:pPr lvl="1" fontAlgn="ctr"/>
            <a:r>
              <a:rPr lang="en-US" sz="2000" dirty="0" smtClean="0"/>
              <a:t>Helps </a:t>
            </a:r>
            <a:r>
              <a:rPr lang="en-US" sz="2000" dirty="0"/>
              <a:t>employees find and deploy </a:t>
            </a:r>
            <a:r>
              <a:rPr lang="en-US" sz="2000" i="1" dirty="0"/>
              <a:t>approved</a:t>
            </a:r>
            <a:r>
              <a:rPr lang="en-US" sz="2000" dirty="0"/>
              <a:t> IT services</a:t>
            </a:r>
          </a:p>
          <a:p>
            <a:pPr lvl="1" fontAlgn="ctr"/>
            <a:endParaRPr lang="en-US" sz="2000" dirty="0" smtClean="0"/>
          </a:p>
          <a:p>
            <a:pPr lvl="1" fontAlgn="ctr"/>
            <a:r>
              <a:rPr lang="en-US" sz="2000" dirty="0" smtClean="0"/>
              <a:t>An </a:t>
            </a:r>
            <a:r>
              <a:rPr lang="en-US" sz="2000" dirty="0"/>
              <a:t>IT service can include one or more AWS resources</a:t>
            </a:r>
          </a:p>
          <a:p>
            <a:pPr lvl="1" fontAlgn="ctr"/>
            <a:endParaRPr lang="en-US" sz="2000" dirty="0" smtClean="0"/>
          </a:p>
          <a:p>
            <a:pPr lvl="1" fontAlgn="ctr"/>
            <a:r>
              <a:rPr lang="en-US" sz="2000" dirty="0" smtClean="0"/>
              <a:t>Example</a:t>
            </a:r>
            <a:r>
              <a:rPr lang="en-US" sz="2000" dirty="0"/>
              <a:t>: </a:t>
            </a:r>
            <a:endParaRPr lang="en-US" sz="1800" dirty="0" smtClean="0"/>
          </a:p>
          <a:p>
            <a:pPr lvl="2" fontAlgn="ctr"/>
            <a:r>
              <a:rPr lang="en-US" sz="1800" dirty="0" smtClean="0"/>
              <a:t>EC2 </a:t>
            </a:r>
            <a:r>
              <a:rPr lang="en-US" sz="1800" dirty="0"/>
              <a:t>instances, storage volumes, databases, and networking </a:t>
            </a:r>
            <a:r>
              <a:rPr lang="en-US" sz="1800" dirty="0" smtClean="0"/>
              <a:t>components</a:t>
            </a:r>
            <a:endParaRPr lang="en-US" sz="1800" dirty="0"/>
          </a:p>
        </p:txBody>
      </p:sp>
      <p:sp>
        <p:nvSpPr>
          <p:cNvPr id="11" name="TextBox 10">
            <a:extLst>
              <a:ext uri="{FF2B5EF4-FFF2-40B4-BE49-F238E27FC236}">
                <a16:creationId xmlns="" xmlns:a16="http://schemas.microsoft.com/office/drawing/2014/main" id="{3A512C6C-2ED1-3B44-A1C3-466972A3B827}"/>
              </a:ext>
            </a:extLst>
          </p:cNvPr>
          <p:cNvSpPr txBox="1"/>
          <p:nvPr/>
        </p:nvSpPr>
        <p:spPr>
          <a:xfrm>
            <a:off x="205688" y="2410884"/>
            <a:ext cx="1506552" cy="584775"/>
          </a:xfrm>
          <a:prstGeom prst="rect">
            <a:avLst/>
          </a:prstGeom>
          <a:noFill/>
        </p:spPr>
        <p:txBody>
          <a:bodyPr wrap="square" rtlCol="0">
            <a:spAutoFit/>
          </a:bodyPr>
          <a:lstStyle/>
          <a:p>
            <a:pPr algn="ctr"/>
            <a:r>
              <a:rPr lang="en-US" sz="1600"/>
              <a:t>AWS Service </a:t>
            </a:r>
            <a:br>
              <a:rPr lang="en-US" sz="1600"/>
            </a:br>
            <a:r>
              <a:rPr lang="en-US" sz="1600"/>
              <a:t>Catalog</a:t>
            </a:r>
          </a:p>
        </p:txBody>
      </p:sp>
      <p:pic>
        <p:nvPicPr>
          <p:cNvPr id="13" name="Graphic 12">
            <a:extLst>
              <a:ext uri="{FF2B5EF4-FFF2-40B4-BE49-F238E27FC236}">
                <a16:creationId xmlns="" xmlns:a16="http://schemas.microsoft.com/office/drawing/2014/main" id="{0E5710D0-119A-B840-8A89-8885834B3FD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03364" y="1674970"/>
            <a:ext cx="711200" cy="711200"/>
          </a:xfrm>
          <a:prstGeom prst="rect">
            <a:avLst/>
          </a:prstGeom>
        </p:spPr>
      </p:pic>
    </p:spTree>
    <p:custDataLst>
      <p:tags r:id="rId1"/>
    </p:custDataLst>
    <p:extLst>
      <p:ext uri="{BB962C8B-B14F-4D97-AF65-F5344CB8AC3E}">
        <p14:creationId xmlns:p14="http://schemas.microsoft.com/office/powerpoint/2010/main" val="359358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7937303-7906-EE43-AB16-E81BF3E1B107}"/>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15</a:t>
            </a:fld>
            <a:endParaRPr lang="en-US"/>
          </a:p>
        </p:txBody>
      </p:sp>
      <p:sp>
        <p:nvSpPr>
          <p:cNvPr id="2" name="Title 1">
            <a:extLst>
              <a:ext uri="{FF2B5EF4-FFF2-40B4-BE49-F238E27FC236}">
                <a16:creationId xmlns="" xmlns:a16="http://schemas.microsoft.com/office/drawing/2014/main" id="{EE914FD8-78EC-904A-9099-70F2C7B18044}"/>
              </a:ext>
            </a:extLst>
          </p:cNvPr>
          <p:cNvSpPr>
            <a:spLocks noGrp="1"/>
          </p:cNvSpPr>
          <p:nvPr>
            <p:ph type="title"/>
          </p:nvPr>
        </p:nvSpPr>
        <p:spPr/>
        <p:txBody>
          <a:bodyPr/>
          <a:lstStyle/>
          <a:p>
            <a:r>
              <a:rPr lang="en-US"/>
              <a:t>Selected additional security services</a:t>
            </a:r>
          </a:p>
        </p:txBody>
      </p:sp>
      <p:sp>
        <p:nvSpPr>
          <p:cNvPr id="14" name="TextBox 13">
            <a:extLst>
              <a:ext uri="{FF2B5EF4-FFF2-40B4-BE49-F238E27FC236}">
                <a16:creationId xmlns="" xmlns:a16="http://schemas.microsoft.com/office/drawing/2014/main" id="{E92E456D-E954-3949-B14C-1B40767ED3A4}"/>
              </a:ext>
            </a:extLst>
          </p:cNvPr>
          <p:cNvSpPr txBox="1"/>
          <p:nvPr/>
        </p:nvSpPr>
        <p:spPr>
          <a:xfrm>
            <a:off x="450003" y="2241366"/>
            <a:ext cx="1086540" cy="584775"/>
          </a:xfrm>
          <a:prstGeom prst="rect">
            <a:avLst/>
          </a:prstGeom>
          <a:noFill/>
        </p:spPr>
        <p:txBody>
          <a:bodyPr wrap="square" rtlCol="0">
            <a:spAutoFit/>
          </a:bodyPr>
          <a:lstStyle/>
          <a:p>
            <a:pPr algn="ctr"/>
            <a:r>
              <a:rPr lang="en-US" sz="1600"/>
              <a:t>Amazon </a:t>
            </a:r>
            <a:br>
              <a:rPr lang="en-US" sz="1600"/>
            </a:br>
            <a:r>
              <a:rPr lang="en-US" sz="1600"/>
              <a:t>Macie</a:t>
            </a:r>
          </a:p>
        </p:txBody>
      </p:sp>
      <p:pic>
        <p:nvPicPr>
          <p:cNvPr id="13" name="Graphic 12">
            <a:extLst>
              <a:ext uri="{FF2B5EF4-FFF2-40B4-BE49-F238E27FC236}">
                <a16:creationId xmlns="" xmlns:a16="http://schemas.microsoft.com/office/drawing/2014/main" id="{F9DBC27A-8907-0E40-905E-0A6AF4121F6A}"/>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54590" y="1560706"/>
            <a:ext cx="711200" cy="711200"/>
          </a:xfrm>
          <a:prstGeom prst="rect">
            <a:avLst/>
          </a:prstGeom>
        </p:spPr>
      </p:pic>
      <p:sp>
        <p:nvSpPr>
          <p:cNvPr id="8" name="Content Placeholder 2">
            <a:extLst>
              <a:ext uri="{FF2B5EF4-FFF2-40B4-BE49-F238E27FC236}">
                <a16:creationId xmlns="" xmlns:a16="http://schemas.microsoft.com/office/drawing/2014/main" id="{A98C4F8A-5B0D-A844-82D1-DE5C81B961F1}"/>
              </a:ext>
            </a:extLst>
          </p:cNvPr>
          <p:cNvSpPr txBox="1">
            <a:spLocks/>
          </p:cNvSpPr>
          <p:nvPr/>
        </p:nvSpPr>
        <p:spPr>
          <a:xfrm>
            <a:off x="2102415" y="1564292"/>
            <a:ext cx="8177349" cy="9064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a:t>Proactively </a:t>
            </a:r>
            <a:r>
              <a:rPr lang="en-US" sz="2400" b="1" dirty="0">
                <a:solidFill>
                  <a:schemeClr val="accent6"/>
                </a:solidFill>
              </a:rPr>
              <a:t>protect personally identifiable information</a:t>
            </a:r>
            <a:r>
              <a:rPr lang="en-US" sz="2400" dirty="0">
                <a:solidFill>
                  <a:schemeClr val="accent6"/>
                </a:solidFill>
              </a:rPr>
              <a:t> </a:t>
            </a:r>
            <a:r>
              <a:rPr lang="en-US" sz="2400" dirty="0"/>
              <a:t>(PII) and know when it moves.</a:t>
            </a:r>
          </a:p>
        </p:txBody>
      </p:sp>
      <p:sp>
        <p:nvSpPr>
          <p:cNvPr id="11" name="TextBox 10">
            <a:extLst>
              <a:ext uri="{FF2B5EF4-FFF2-40B4-BE49-F238E27FC236}">
                <a16:creationId xmlns="" xmlns:a16="http://schemas.microsoft.com/office/drawing/2014/main" id="{66B40372-19D5-D549-A451-DB0C3D66E439}"/>
              </a:ext>
            </a:extLst>
          </p:cNvPr>
          <p:cNvSpPr txBox="1"/>
          <p:nvPr/>
        </p:nvSpPr>
        <p:spPr>
          <a:xfrm>
            <a:off x="466920" y="3688121"/>
            <a:ext cx="1086540" cy="584775"/>
          </a:xfrm>
          <a:prstGeom prst="rect">
            <a:avLst/>
          </a:prstGeom>
          <a:noFill/>
        </p:spPr>
        <p:txBody>
          <a:bodyPr wrap="square" rtlCol="0">
            <a:spAutoFit/>
          </a:bodyPr>
          <a:lstStyle/>
          <a:p>
            <a:pPr algn="ctr"/>
            <a:r>
              <a:rPr lang="en-US" sz="1600"/>
              <a:t>Amazon </a:t>
            </a:r>
            <a:br>
              <a:rPr lang="en-US" sz="1600"/>
            </a:br>
            <a:r>
              <a:rPr lang="en-US" sz="1600"/>
              <a:t>Inspector</a:t>
            </a:r>
          </a:p>
        </p:txBody>
      </p:sp>
      <p:pic>
        <p:nvPicPr>
          <p:cNvPr id="12" name="Graphic 11">
            <a:extLst>
              <a:ext uri="{FF2B5EF4-FFF2-40B4-BE49-F238E27FC236}">
                <a16:creationId xmlns="" xmlns:a16="http://schemas.microsoft.com/office/drawing/2014/main" id="{52FDFEA5-6CBD-974A-9ECD-F6927F703FA7}"/>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54590" y="3015735"/>
            <a:ext cx="711200" cy="711200"/>
          </a:xfrm>
          <a:prstGeom prst="rect">
            <a:avLst/>
          </a:prstGeom>
        </p:spPr>
      </p:pic>
      <p:sp>
        <p:nvSpPr>
          <p:cNvPr id="3" name="Content Placeholder 2">
            <a:extLst>
              <a:ext uri="{FF2B5EF4-FFF2-40B4-BE49-F238E27FC236}">
                <a16:creationId xmlns="" xmlns:a16="http://schemas.microsoft.com/office/drawing/2014/main" id="{1529A156-181C-4E4A-AE54-C31C659C84AA}"/>
              </a:ext>
            </a:extLst>
          </p:cNvPr>
          <p:cNvSpPr>
            <a:spLocks noGrp="1"/>
          </p:cNvSpPr>
          <p:nvPr>
            <p:ph sz="quarter" idx="21"/>
          </p:nvPr>
        </p:nvSpPr>
        <p:spPr>
          <a:xfrm>
            <a:off x="2103120" y="3017520"/>
            <a:ext cx="8174736" cy="969264"/>
          </a:xfrm>
        </p:spPr>
        <p:txBody>
          <a:bodyPr/>
          <a:lstStyle/>
          <a:p>
            <a:pPr marL="0" indent="0" algn="just">
              <a:buNone/>
            </a:pPr>
            <a:r>
              <a:rPr lang="en-US" sz="2400" dirty="0"/>
              <a:t>Define standards and best practices for your applications and </a:t>
            </a:r>
            <a:r>
              <a:rPr lang="en-US" sz="2400" b="1" dirty="0">
                <a:solidFill>
                  <a:schemeClr val="accent6"/>
                </a:solidFill>
              </a:rPr>
              <a:t>validate adherence to</a:t>
            </a:r>
            <a:r>
              <a:rPr lang="en-US" sz="2400" dirty="0">
                <a:solidFill>
                  <a:schemeClr val="accent6"/>
                </a:solidFill>
              </a:rPr>
              <a:t> </a:t>
            </a:r>
            <a:r>
              <a:rPr lang="en-US" sz="2400" dirty="0"/>
              <a:t>these </a:t>
            </a:r>
            <a:r>
              <a:rPr lang="en-US" sz="2400" b="1" dirty="0">
                <a:solidFill>
                  <a:schemeClr val="accent6"/>
                </a:solidFill>
              </a:rPr>
              <a:t>standards</a:t>
            </a:r>
            <a:r>
              <a:rPr lang="en-US" sz="2400" dirty="0"/>
              <a:t>.</a:t>
            </a:r>
          </a:p>
        </p:txBody>
      </p:sp>
      <p:sp>
        <p:nvSpPr>
          <p:cNvPr id="6" name="TextBox 5">
            <a:extLst>
              <a:ext uri="{FF2B5EF4-FFF2-40B4-BE49-F238E27FC236}">
                <a16:creationId xmlns="" xmlns:a16="http://schemas.microsoft.com/office/drawing/2014/main" id="{9A6CAB5A-E962-EF46-A0EC-A8A452BDBA75}"/>
              </a:ext>
            </a:extLst>
          </p:cNvPr>
          <p:cNvSpPr txBox="1"/>
          <p:nvPr/>
        </p:nvSpPr>
        <p:spPr>
          <a:xfrm>
            <a:off x="374945" y="5144892"/>
            <a:ext cx="1236655" cy="584775"/>
          </a:xfrm>
          <a:prstGeom prst="rect">
            <a:avLst/>
          </a:prstGeom>
          <a:noFill/>
        </p:spPr>
        <p:txBody>
          <a:bodyPr wrap="square" rtlCol="0">
            <a:spAutoFit/>
          </a:bodyPr>
          <a:lstStyle/>
          <a:p>
            <a:pPr algn="ctr"/>
            <a:r>
              <a:rPr lang="en-US" sz="1600"/>
              <a:t>Amazon </a:t>
            </a:r>
            <a:br>
              <a:rPr lang="en-US" sz="1600"/>
            </a:br>
            <a:r>
              <a:rPr lang="en-US" sz="1600"/>
              <a:t>GuardDuty</a:t>
            </a:r>
          </a:p>
        </p:txBody>
      </p:sp>
      <p:pic>
        <p:nvPicPr>
          <p:cNvPr id="7" name="Graphic 6">
            <a:extLst>
              <a:ext uri="{FF2B5EF4-FFF2-40B4-BE49-F238E27FC236}">
                <a16:creationId xmlns="" xmlns:a16="http://schemas.microsoft.com/office/drawing/2014/main" id="{9A90EB79-BC64-4245-BFED-67B22502FA8E}"/>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37673" y="4470763"/>
            <a:ext cx="711200" cy="711200"/>
          </a:xfrm>
          <a:prstGeom prst="rect">
            <a:avLst/>
          </a:prstGeom>
        </p:spPr>
      </p:pic>
      <p:sp>
        <p:nvSpPr>
          <p:cNvPr id="9" name="Content Placeholder 2">
            <a:extLst>
              <a:ext uri="{FF2B5EF4-FFF2-40B4-BE49-F238E27FC236}">
                <a16:creationId xmlns="" xmlns:a16="http://schemas.microsoft.com/office/drawing/2014/main" id="{E86334ED-7EB6-E943-B68A-0CDAB413906F}"/>
              </a:ext>
            </a:extLst>
          </p:cNvPr>
          <p:cNvSpPr txBox="1">
            <a:spLocks/>
          </p:cNvSpPr>
          <p:nvPr/>
        </p:nvSpPr>
        <p:spPr>
          <a:xfrm>
            <a:off x="2102414" y="4470763"/>
            <a:ext cx="8177349" cy="9668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a:t>Intelligent </a:t>
            </a:r>
            <a:r>
              <a:rPr lang="en-US" sz="2400" b="1" dirty="0">
                <a:solidFill>
                  <a:schemeClr val="accent6"/>
                </a:solidFill>
              </a:rPr>
              <a:t>threat detection</a:t>
            </a:r>
            <a:r>
              <a:rPr lang="en-US" sz="2400" dirty="0">
                <a:solidFill>
                  <a:schemeClr val="accent6"/>
                </a:solidFill>
              </a:rPr>
              <a:t> </a:t>
            </a:r>
            <a:r>
              <a:rPr lang="en-US" sz="2400" dirty="0"/>
              <a:t>and continuous monitoring to protect your AWS  accounts and workloads.</a:t>
            </a:r>
          </a:p>
        </p:txBody>
      </p:sp>
    </p:spTree>
    <p:custDataLst>
      <p:tags r:id="rId1"/>
    </p:custDataLst>
    <p:extLst>
      <p:ext uri="{BB962C8B-B14F-4D97-AF65-F5344CB8AC3E}">
        <p14:creationId xmlns:p14="http://schemas.microsoft.com/office/powerpoint/2010/main" val="3740989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 xmlns:a16="http://schemas.microsoft.com/office/drawing/2014/main" id="{C6DCB4B3-930A-EE42-959B-6BA4FAD5D53A}"/>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16</a:t>
            </a:fld>
            <a:endParaRPr lang="en-US"/>
          </a:p>
        </p:txBody>
      </p:sp>
      <p:sp>
        <p:nvSpPr>
          <p:cNvPr id="2" name="Title 1"/>
          <p:cNvSpPr>
            <a:spLocks noGrp="1"/>
          </p:cNvSpPr>
          <p:nvPr>
            <p:ph type="ctrTitle"/>
          </p:nvPr>
        </p:nvSpPr>
        <p:spPr/>
        <p:txBody>
          <a:bodyPr>
            <a:noAutofit/>
          </a:bodyPr>
          <a:lstStyle/>
          <a:p>
            <a:r>
              <a:rPr lang="en-US"/>
              <a:t>Lab 1: </a:t>
            </a:r>
            <a:br>
              <a:rPr lang="en-US"/>
            </a:br>
            <a:r>
              <a:rPr lang="en-US"/>
              <a:t>Introduction to IAM</a:t>
            </a:r>
          </a:p>
        </p:txBody>
      </p:sp>
      <p:pic>
        <p:nvPicPr>
          <p:cNvPr id="11" name="Content Placeholder 3">
            <a:extLst>
              <a:ext uri="{FF2B5EF4-FFF2-40B4-BE49-F238E27FC236}">
                <a16:creationId xmlns="" xmlns:a16="http://schemas.microsoft.com/office/drawing/2014/main" id="{22EAB93F-BE5E-1C4C-AF24-FEADC2CB5E4E}"/>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295104" cy="3657600"/>
          </a:xfrm>
          <a:prstGeom prst="rect">
            <a:avLst/>
          </a:prstGeom>
        </p:spPr>
      </p:pic>
    </p:spTree>
    <p:custDataLst>
      <p:tags r:id="rId1"/>
    </p:custDataLst>
    <p:extLst>
      <p:ext uri="{BB962C8B-B14F-4D97-AF65-F5344CB8AC3E}">
        <p14:creationId xmlns:p14="http://schemas.microsoft.com/office/powerpoint/2010/main" val="3726701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87F41221-0FFA-CE47-AB11-80D53C8EC541}"/>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17</a:t>
            </a:fld>
            <a:endParaRPr lang="en-US"/>
          </a:p>
        </p:txBody>
      </p:sp>
      <p:sp>
        <p:nvSpPr>
          <p:cNvPr id="2" name="Title 1"/>
          <p:cNvSpPr>
            <a:spLocks noGrp="1"/>
          </p:cNvSpPr>
          <p:nvPr>
            <p:ph type="title"/>
          </p:nvPr>
        </p:nvSpPr>
        <p:spPr/>
        <p:txBody>
          <a:bodyPr/>
          <a:lstStyle/>
          <a:p>
            <a:r>
              <a:rPr lang="en-US">
                <a:latin typeface="+mj-lt"/>
              </a:rPr>
              <a:t>Lab 1: Tasks</a:t>
            </a:r>
          </a:p>
        </p:txBody>
      </p:sp>
      <p:sp>
        <p:nvSpPr>
          <p:cNvPr id="3" name="Content Placeholder 2"/>
          <p:cNvSpPr>
            <a:spLocks noGrp="1"/>
          </p:cNvSpPr>
          <p:nvPr>
            <p:ph sz="quarter" idx="21"/>
          </p:nvPr>
        </p:nvSpPr>
        <p:spPr/>
        <p:txBody>
          <a:bodyPr/>
          <a:lstStyle/>
          <a:p>
            <a:pPr>
              <a:lnSpc>
                <a:spcPct val="200000"/>
              </a:lnSpc>
            </a:pPr>
            <a:r>
              <a:rPr lang="en-US" sz="2400"/>
              <a:t>Task 1: Explore the Users and Groups.</a:t>
            </a:r>
          </a:p>
          <a:p>
            <a:pPr>
              <a:lnSpc>
                <a:spcPct val="200000"/>
              </a:lnSpc>
            </a:pPr>
            <a:r>
              <a:rPr lang="en-US" sz="2400"/>
              <a:t>Task 2: Add Users to Groups.</a:t>
            </a:r>
          </a:p>
          <a:p>
            <a:pPr>
              <a:lnSpc>
                <a:spcPct val="200000"/>
              </a:lnSpc>
            </a:pPr>
            <a:r>
              <a:rPr lang="en-US" sz="2400"/>
              <a:t>Task 3: Sign-In and Test Users.</a:t>
            </a:r>
          </a:p>
        </p:txBody>
      </p:sp>
      <p:pic>
        <p:nvPicPr>
          <p:cNvPr id="14" name="Graphic 13">
            <a:extLst>
              <a:ext uri="{FF2B5EF4-FFF2-40B4-BE49-F238E27FC236}">
                <a16:creationId xmlns="" xmlns:a16="http://schemas.microsoft.com/office/drawing/2014/main" id="{CA54E583-613B-DB4A-93D7-3734CFAFC31C}"/>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471216" y="2254152"/>
            <a:ext cx="982156" cy="982156"/>
          </a:xfrm>
          <a:prstGeom prst="rect">
            <a:avLst/>
          </a:prstGeom>
        </p:spPr>
      </p:pic>
      <p:sp>
        <p:nvSpPr>
          <p:cNvPr id="15" name="TextBox 14">
            <a:extLst>
              <a:ext uri="{FF2B5EF4-FFF2-40B4-BE49-F238E27FC236}">
                <a16:creationId xmlns="" xmlns:a16="http://schemas.microsoft.com/office/drawing/2014/main" id="{3B2353ED-B3C8-BC44-BFDE-FA32FF1F4E21}"/>
              </a:ext>
            </a:extLst>
          </p:cNvPr>
          <p:cNvSpPr txBox="1"/>
          <p:nvPr/>
        </p:nvSpPr>
        <p:spPr>
          <a:xfrm>
            <a:off x="7811342" y="3436065"/>
            <a:ext cx="2301904" cy="830997"/>
          </a:xfrm>
          <a:prstGeom prst="rect">
            <a:avLst/>
          </a:prstGeom>
          <a:noFill/>
        </p:spPr>
        <p:txBody>
          <a:bodyPr wrap="square" rtlCol="0">
            <a:spAutoFit/>
          </a:bodyPr>
          <a:lstStyle/>
          <a:p>
            <a:pPr algn="ctr"/>
            <a:r>
              <a:rPr lang="en-US" sz="1600"/>
              <a:t>AWS Identity and Access Management (IAM)</a:t>
            </a:r>
          </a:p>
        </p:txBody>
      </p:sp>
    </p:spTree>
    <p:custDataLst>
      <p:tags r:id="rId1"/>
    </p:custDataLst>
    <p:extLst>
      <p:ext uri="{BB962C8B-B14F-4D97-AF65-F5344CB8AC3E}">
        <p14:creationId xmlns:p14="http://schemas.microsoft.com/office/powerpoint/2010/main" val="1333725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DF15A83-8D5A-ED4F-BA32-6245CB09EC53}"/>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18</a:t>
            </a:fld>
            <a:endParaRPr lang="en-US"/>
          </a:p>
        </p:txBody>
      </p:sp>
      <p:sp>
        <p:nvSpPr>
          <p:cNvPr id="2" name="Title 1"/>
          <p:cNvSpPr>
            <a:spLocks noGrp="1"/>
          </p:cNvSpPr>
          <p:nvPr>
            <p:ph type="title"/>
          </p:nvPr>
        </p:nvSpPr>
        <p:spPr/>
        <p:txBody>
          <a:bodyPr/>
          <a:lstStyle/>
          <a:p>
            <a:r>
              <a:rPr lang="en-US">
                <a:latin typeface="+mj-lt"/>
              </a:rPr>
              <a:t>Lab 1: Final product </a:t>
            </a:r>
          </a:p>
        </p:txBody>
      </p:sp>
      <p:grpSp>
        <p:nvGrpSpPr>
          <p:cNvPr id="3" name="Group 2" descr="AWS account with users 1, 2, and 3, and groups. user 1 is part of the EC2-Admin group, user2 is part of the EC2-Support group, and user3 is part of the S3-Support group. Each group has different policy rights.">
            <a:extLst>
              <a:ext uri="{FF2B5EF4-FFF2-40B4-BE49-F238E27FC236}">
                <a16:creationId xmlns="" xmlns:a16="http://schemas.microsoft.com/office/drawing/2014/main" id="{A70F17EE-37FD-A58C-C0CB-F8439508092F}"/>
              </a:ext>
            </a:extLst>
          </p:cNvPr>
          <p:cNvGrpSpPr/>
          <p:nvPr/>
        </p:nvGrpSpPr>
        <p:grpSpPr>
          <a:xfrm>
            <a:off x="1226293" y="1539102"/>
            <a:ext cx="9509094" cy="4547109"/>
            <a:chOff x="1226293" y="1539102"/>
            <a:chExt cx="9509094" cy="4547109"/>
          </a:xfrm>
        </p:grpSpPr>
        <p:sp>
          <p:nvSpPr>
            <p:cNvPr id="38" name="TextBox 37"/>
            <p:cNvSpPr txBox="1"/>
            <p:nvPr/>
          </p:nvSpPr>
          <p:spPr>
            <a:xfrm>
              <a:off x="2587399" y="3052838"/>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user-2</a:t>
              </a:r>
            </a:p>
          </p:txBody>
        </p:sp>
        <p:sp>
          <p:nvSpPr>
            <p:cNvPr id="39" name="TextBox 38"/>
            <p:cNvSpPr txBox="1"/>
            <p:nvPr/>
          </p:nvSpPr>
          <p:spPr>
            <a:xfrm>
              <a:off x="3946062" y="3052838"/>
              <a:ext cx="1106956"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user-3</a:t>
              </a:r>
            </a:p>
          </p:txBody>
        </p:sp>
        <p:sp>
          <p:nvSpPr>
            <p:cNvPr id="40" name="TextBox 39"/>
            <p:cNvSpPr txBox="1"/>
            <p:nvPr/>
          </p:nvSpPr>
          <p:spPr>
            <a:xfrm>
              <a:off x="5331064" y="3047801"/>
              <a:ext cx="1340827"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EC2-Admin</a:t>
              </a:r>
            </a:p>
          </p:txBody>
        </p:sp>
        <p:cxnSp>
          <p:nvCxnSpPr>
            <p:cNvPr id="50" name="Elbow Connector 49"/>
            <p:cNvCxnSpPr>
              <a:cxnSpLocks/>
            </p:cNvCxnSpPr>
            <p:nvPr/>
          </p:nvCxnSpPr>
          <p:spPr>
            <a:xfrm rot="10800000" flipV="1">
              <a:off x="1852733" y="2732093"/>
              <a:ext cx="3488683" cy="667620"/>
            </a:xfrm>
            <a:prstGeom prst="bentConnector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40" idx="0"/>
            </p:cNvCxnSpPr>
            <p:nvPr/>
          </p:nvCxnSpPr>
          <p:spPr>
            <a:xfrm rot="16200000" flipH="1">
              <a:off x="5319034" y="2365357"/>
              <a:ext cx="687982" cy="676906"/>
            </a:xfrm>
            <a:prstGeom prst="bentConnector3">
              <a:avLst>
                <a:gd name="adj1" fmla="val 5369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7031265" y="2356788"/>
              <a:ext cx="1166613" cy="379656"/>
            </a:xfrm>
            <a:prstGeom prst="rect">
              <a:avLst/>
            </a:prstGeom>
            <a:noFill/>
          </p:spPr>
          <p:txBody>
            <a:bodyPr wrap="square" rtlCol="0">
              <a:spAutoFit/>
            </a:bodyPr>
            <a:lstStyle/>
            <a:p>
              <a:r>
                <a:rPr lang="en-US" sz="1867" b="1">
                  <a:solidFill>
                    <a:schemeClr val="accent6"/>
                  </a:solidFill>
                  <a:ea typeface="Amazon Ember" panose="020B0603020204020204" pitchFamily="34" charset="0"/>
                  <a:cs typeface="Amazon Ember" panose="020B0603020204020204" pitchFamily="34" charset="0"/>
                </a:rPr>
                <a:t>Groups</a:t>
              </a:r>
            </a:p>
          </p:txBody>
        </p:sp>
        <p:sp>
          <p:nvSpPr>
            <p:cNvPr id="67" name="TextBox 66"/>
            <p:cNvSpPr txBox="1"/>
            <p:nvPr/>
          </p:nvSpPr>
          <p:spPr>
            <a:xfrm>
              <a:off x="6775644" y="3047801"/>
              <a:ext cx="1584960"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EC2-Support</a:t>
              </a:r>
            </a:p>
          </p:txBody>
        </p:sp>
        <p:cxnSp>
          <p:nvCxnSpPr>
            <p:cNvPr id="73" name="Straight Connector 72"/>
            <p:cNvCxnSpPr>
              <a:cxnSpLocks/>
            </p:cNvCxnSpPr>
            <p:nvPr/>
          </p:nvCxnSpPr>
          <p:spPr>
            <a:xfrm flipV="1">
              <a:off x="9644689" y="3432421"/>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Elbow Connector 75"/>
            <p:cNvCxnSpPr>
              <a:cxnSpLocks/>
            </p:cNvCxnSpPr>
            <p:nvPr/>
          </p:nvCxnSpPr>
          <p:spPr>
            <a:xfrm>
              <a:off x="5628857" y="2728481"/>
              <a:ext cx="3971431" cy="697221"/>
            </a:xfrm>
            <a:prstGeom prst="bentConnector3">
              <a:avLst>
                <a:gd name="adj1" fmla="val 100813"/>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1" name="Elbow Connector 80"/>
            <p:cNvCxnSpPr>
              <a:cxnSpLocks/>
              <a:endCxn id="39" idx="0"/>
            </p:cNvCxnSpPr>
            <p:nvPr/>
          </p:nvCxnSpPr>
          <p:spPr>
            <a:xfrm rot="5400000">
              <a:off x="4567588" y="2293386"/>
              <a:ext cx="691405" cy="827499"/>
            </a:xfrm>
            <a:prstGeom prst="bentConnector3">
              <a:avLst>
                <a:gd name="adj1" fmla="val 53674"/>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5194794" y="1630283"/>
              <a:ext cx="1343720" cy="379656"/>
            </a:xfrm>
            <a:prstGeom prst="rect">
              <a:avLst/>
            </a:prstGeom>
            <a:noFill/>
            <a:ln>
              <a:noFill/>
            </a:ln>
          </p:spPr>
          <p:txBody>
            <a:bodyPr wrap="square" rtlCol="0">
              <a:spAutoFit/>
            </a:bodyPr>
            <a:lstStyle/>
            <a:p>
              <a:pPr algn="ctr"/>
              <a:r>
                <a:rPr lang="en-US" sz="1867" b="1">
                  <a:solidFill>
                    <a:schemeClr val="bg1"/>
                  </a:solidFill>
                  <a:ea typeface="Amazon Ember" panose="020B0603020204020204" pitchFamily="34" charset="0"/>
                  <a:cs typeface="Amazon Ember" panose="020B0603020204020204" pitchFamily="34" charset="0"/>
                </a:rPr>
                <a:t>Account</a:t>
              </a:r>
            </a:p>
          </p:txBody>
        </p:sp>
        <p:sp>
          <p:nvSpPr>
            <p:cNvPr id="62" name="TextBox 61">
              <a:extLst>
                <a:ext uri="{FF2B5EF4-FFF2-40B4-BE49-F238E27FC236}">
                  <a16:creationId xmlns="" xmlns:a16="http://schemas.microsoft.com/office/drawing/2014/main" id="{6DC81C1C-A3DF-6347-8581-7C0174813EF0}"/>
                </a:ext>
              </a:extLst>
            </p:cNvPr>
            <p:cNvSpPr txBox="1"/>
            <p:nvPr/>
          </p:nvSpPr>
          <p:spPr>
            <a:xfrm>
              <a:off x="2728595" y="2352437"/>
              <a:ext cx="1166613" cy="379656"/>
            </a:xfrm>
            <a:prstGeom prst="rect">
              <a:avLst/>
            </a:prstGeom>
            <a:noFill/>
          </p:spPr>
          <p:txBody>
            <a:bodyPr wrap="square" rtlCol="0">
              <a:spAutoFit/>
            </a:bodyPr>
            <a:lstStyle/>
            <a:p>
              <a:r>
                <a:rPr lang="en-US" sz="1867" b="1">
                  <a:solidFill>
                    <a:schemeClr val="accent5"/>
                  </a:solidFill>
                  <a:ea typeface="Amazon Ember" panose="020B0603020204020204" pitchFamily="34" charset="0"/>
                  <a:cs typeface="Amazon Ember" panose="020B0603020204020204" pitchFamily="34" charset="0"/>
                </a:rPr>
                <a:t>Users</a:t>
              </a:r>
            </a:p>
          </p:txBody>
        </p:sp>
        <p:cxnSp>
          <p:nvCxnSpPr>
            <p:cNvPr id="64" name="Straight Connector 63">
              <a:extLst>
                <a:ext uri="{FF2B5EF4-FFF2-40B4-BE49-F238E27FC236}">
                  <a16:creationId xmlns="" xmlns:a16="http://schemas.microsoft.com/office/drawing/2014/main" id="{49AC08E4-4328-1449-8A16-ADE25E24688E}"/>
                </a:ext>
              </a:extLst>
            </p:cNvPr>
            <p:cNvCxnSpPr/>
            <p:nvPr/>
          </p:nvCxnSpPr>
          <p:spPr>
            <a:xfrm>
              <a:off x="3207505" y="2744221"/>
              <a:ext cx="0" cy="295726"/>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 xmlns:a16="http://schemas.microsoft.com/office/drawing/2014/main" id="{E6C9B189-37BF-D841-AE73-C1F763386A64}"/>
                </a:ext>
              </a:extLst>
            </p:cNvPr>
            <p:cNvCxnSpPr>
              <a:cxnSpLocks/>
              <a:endCxn id="67" idx="0"/>
            </p:cNvCxnSpPr>
            <p:nvPr/>
          </p:nvCxnSpPr>
          <p:spPr>
            <a:xfrm>
              <a:off x="7568123" y="2688661"/>
              <a:ext cx="1" cy="3591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 xmlns:a16="http://schemas.microsoft.com/office/drawing/2014/main" id="{25C2B8FA-263E-8B4C-A984-A24C0DBA33EF}"/>
                </a:ext>
              </a:extLst>
            </p:cNvPr>
            <p:cNvSpPr txBox="1"/>
            <p:nvPr/>
          </p:nvSpPr>
          <p:spPr>
            <a:xfrm>
              <a:off x="8788388" y="3047801"/>
              <a:ext cx="1584960"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S3-Support</a:t>
              </a:r>
            </a:p>
          </p:txBody>
        </p:sp>
        <p:sp>
          <p:nvSpPr>
            <p:cNvPr id="86" name="TextBox 85">
              <a:extLst>
                <a:ext uri="{FF2B5EF4-FFF2-40B4-BE49-F238E27FC236}">
                  <a16:creationId xmlns="" xmlns:a16="http://schemas.microsoft.com/office/drawing/2014/main" id="{7A9E5E5E-0A92-8046-83CE-A6C3A455938D}"/>
                </a:ext>
              </a:extLst>
            </p:cNvPr>
            <p:cNvSpPr txBox="1"/>
            <p:nvPr/>
          </p:nvSpPr>
          <p:spPr>
            <a:xfrm>
              <a:off x="8914801" y="4737371"/>
              <a:ext cx="1584960" cy="710997"/>
            </a:xfrm>
            <a:prstGeom prst="rect">
              <a:avLst/>
            </a:prstGeom>
            <a:noFill/>
          </p:spPr>
          <p:txBody>
            <a:bodyPr wrap="square" lIns="0" tIns="0" rIns="0" bIns="0" rtlCol="0">
              <a:noAutofit/>
            </a:bodyPr>
            <a:lstStyle/>
            <a:p>
              <a:pPr algn="ctr"/>
              <a:r>
                <a:rPr lang="en-US" sz="1600">
                  <a:ea typeface="Amazon Ember Light" panose="020B0403020204020204" pitchFamily="34" charset="0"/>
                  <a:cs typeface="Amazon Ember Light" panose="020B0403020204020204" pitchFamily="34" charset="0"/>
                </a:rPr>
                <a:t>IAM managed policy S3 read-only access</a:t>
              </a:r>
            </a:p>
          </p:txBody>
        </p:sp>
        <p:cxnSp>
          <p:nvCxnSpPr>
            <p:cNvPr id="87" name="Straight Connector 86">
              <a:extLst>
                <a:ext uri="{FF2B5EF4-FFF2-40B4-BE49-F238E27FC236}">
                  <a16:creationId xmlns="" xmlns:a16="http://schemas.microsoft.com/office/drawing/2014/main" id="{2AF8EB10-E6CE-FD47-AC2F-0F992A379D6B}"/>
                </a:ext>
              </a:extLst>
            </p:cNvPr>
            <p:cNvCxnSpPr>
              <a:cxnSpLocks/>
            </p:cNvCxnSpPr>
            <p:nvPr/>
          </p:nvCxnSpPr>
          <p:spPr>
            <a:xfrm flipV="1">
              <a:off x="5981818" y="3427163"/>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 xmlns:a16="http://schemas.microsoft.com/office/drawing/2014/main" id="{8655083F-C863-C54F-A4DB-0835F6059448}"/>
                </a:ext>
              </a:extLst>
            </p:cNvPr>
            <p:cNvSpPr txBox="1"/>
            <p:nvPr/>
          </p:nvSpPr>
          <p:spPr>
            <a:xfrm>
              <a:off x="5321587" y="4708732"/>
              <a:ext cx="1359780" cy="494568"/>
            </a:xfrm>
            <a:prstGeom prst="rect">
              <a:avLst/>
            </a:prstGeom>
            <a:noFill/>
          </p:spPr>
          <p:txBody>
            <a:bodyPr wrap="square" lIns="0" tIns="0" rIns="0" bIns="0" rtlCol="0">
              <a:noAutofit/>
            </a:bodyPr>
            <a:lstStyle/>
            <a:p>
              <a:pPr algn="ctr"/>
              <a:r>
                <a:rPr lang="en-US" sz="1600">
                  <a:ea typeface="Amazon Ember Light" panose="020B0403020204020204" pitchFamily="34" charset="0"/>
                  <a:cs typeface="Amazon Ember Light" panose="020B0403020204020204" pitchFamily="34" charset="0"/>
                </a:rPr>
                <a:t>IAM inline policy</a:t>
              </a:r>
            </a:p>
          </p:txBody>
        </p:sp>
        <p:sp>
          <p:nvSpPr>
            <p:cNvPr id="98" name="TextBox 97">
              <a:extLst>
                <a:ext uri="{FF2B5EF4-FFF2-40B4-BE49-F238E27FC236}">
                  <a16:creationId xmlns="" xmlns:a16="http://schemas.microsoft.com/office/drawing/2014/main" id="{4F5B1357-FA0A-B445-AA99-8F7932D02754}"/>
                </a:ext>
              </a:extLst>
            </p:cNvPr>
            <p:cNvSpPr txBox="1"/>
            <p:nvPr/>
          </p:nvSpPr>
          <p:spPr>
            <a:xfrm>
              <a:off x="7625312" y="4328789"/>
              <a:ext cx="1453736" cy="934045"/>
            </a:xfrm>
            <a:prstGeom prst="rect">
              <a:avLst/>
            </a:prstGeom>
            <a:noFill/>
          </p:spPr>
          <p:txBody>
            <a:bodyPr wrap="square" lIns="0" tIns="0" rIns="0" bIns="0" rtlCol="0">
              <a:noAutofit/>
            </a:bodyPr>
            <a:lstStyle/>
            <a:p>
              <a:pPr algn="ctr"/>
              <a:r>
                <a:rPr lang="en-US" sz="1600">
                  <a:latin typeface="Amazon Ember" panose="02000000000000000000" pitchFamily="2" charset="0"/>
                  <a:ea typeface="Amazon Ember" panose="02000000000000000000" pitchFamily="2" charset="0"/>
                  <a:cs typeface="Amazon Ember Light" panose="020B0403020204020204" pitchFamily="34" charset="0"/>
                </a:rPr>
                <a:t>Amazon EC2 </a:t>
              </a:r>
              <a:br>
                <a:rPr lang="en-US" sz="1600">
                  <a:latin typeface="Amazon Ember" panose="02000000000000000000" pitchFamily="2" charset="0"/>
                  <a:ea typeface="Amazon Ember" panose="02000000000000000000" pitchFamily="2" charset="0"/>
                  <a:cs typeface="Amazon Ember Light" panose="020B0403020204020204" pitchFamily="34" charset="0"/>
                </a:rPr>
              </a:br>
              <a:r>
                <a:rPr lang="en-US" sz="1600">
                  <a:latin typeface="Amazon Ember" panose="02000000000000000000" pitchFamily="2" charset="0"/>
                  <a:ea typeface="Amazon Ember" panose="02000000000000000000" pitchFamily="2" charset="0"/>
                  <a:cs typeface="Amazon Ember Light" panose="020B0403020204020204" pitchFamily="34" charset="0"/>
                </a:rPr>
                <a:t>read-only access</a:t>
              </a:r>
            </a:p>
          </p:txBody>
        </p:sp>
        <p:sp>
          <p:nvSpPr>
            <p:cNvPr id="101" name="TextBox 100">
              <a:extLst>
                <a:ext uri="{FF2B5EF4-FFF2-40B4-BE49-F238E27FC236}">
                  <a16:creationId xmlns="" xmlns:a16="http://schemas.microsoft.com/office/drawing/2014/main" id="{95C0DEEF-01E6-B744-B3A6-2767C9D07B4D}"/>
                </a:ext>
              </a:extLst>
            </p:cNvPr>
            <p:cNvSpPr txBox="1"/>
            <p:nvPr/>
          </p:nvSpPr>
          <p:spPr>
            <a:xfrm>
              <a:off x="3971700" y="4708732"/>
              <a:ext cx="1661478" cy="746461"/>
            </a:xfrm>
            <a:prstGeom prst="rect">
              <a:avLst/>
            </a:prstGeom>
            <a:noFill/>
          </p:spPr>
          <p:txBody>
            <a:bodyPr wrap="square" lIns="0" tIns="0" rIns="0" bIns="0" rtlCol="0">
              <a:noAutofit/>
            </a:bodyPr>
            <a:lstStyle/>
            <a:p>
              <a:pPr algn="ctr"/>
              <a:r>
                <a:rPr lang="en-US" sz="1600">
                  <a:ea typeface="Amazon Ember Light" panose="020B0403020204020204" pitchFamily="34" charset="0"/>
                  <a:cs typeface="Amazon Ember Light" panose="020B0403020204020204" pitchFamily="34" charset="0"/>
                </a:rPr>
                <a:t>Amazon EC2 –  </a:t>
              </a:r>
              <a:br>
                <a:rPr lang="en-US" sz="1600">
                  <a:ea typeface="Amazon Ember Light" panose="020B0403020204020204" pitchFamily="34" charset="0"/>
                  <a:cs typeface="Amazon Ember Light" panose="020B0403020204020204" pitchFamily="34" charset="0"/>
                </a:rPr>
              </a:br>
              <a:r>
                <a:rPr lang="en-US" sz="1600">
                  <a:ea typeface="Amazon Ember Light" panose="020B0403020204020204" pitchFamily="34" charset="0"/>
                  <a:cs typeface="Amazon Ember Light" panose="020B0403020204020204" pitchFamily="34" charset="0"/>
                </a:rPr>
                <a:t>View, start, and stop access</a:t>
              </a:r>
            </a:p>
          </p:txBody>
        </p:sp>
        <p:sp>
          <p:nvSpPr>
            <p:cNvPr id="102" name="TextBox 101">
              <a:extLst>
                <a:ext uri="{FF2B5EF4-FFF2-40B4-BE49-F238E27FC236}">
                  <a16:creationId xmlns="" xmlns:a16="http://schemas.microsoft.com/office/drawing/2014/main" id="{E53E2D1A-1E09-1642-9C54-A718B38B4287}"/>
                </a:ext>
              </a:extLst>
            </p:cNvPr>
            <p:cNvSpPr txBox="1"/>
            <p:nvPr/>
          </p:nvSpPr>
          <p:spPr>
            <a:xfrm>
              <a:off x="1226293" y="3052838"/>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user-1</a:t>
              </a:r>
            </a:p>
          </p:txBody>
        </p:sp>
        <p:sp>
          <p:nvSpPr>
            <p:cNvPr id="103" name="TextBox 102">
              <a:extLst>
                <a:ext uri="{FF2B5EF4-FFF2-40B4-BE49-F238E27FC236}">
                  <a16:creationId xmlns="" xmlns:a16="http://schemas.microsoft.com/office/drawing/2014/main" id="{ECCECB3C-5100-DB4F-A4C2-62BB2E923E80}"/>
                </a:ext>
              </a:extLst>
            </p:cNvPr>
            <p:cNvSpPr txBox="1"/>
            <p:nvPr/>
          </p:nvSpPr>
          <p:spPr>
            <a:xfrm>
              <a:off x="9073305" y="5747657"/>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user-1</a:t>
              </a:r>
            </a:p>
          </p:txBody>
        </p:sp>
        <p:cxnSp>
          <p:nvCxnSpPr>
            <p:cNvPr id="104" name="Straight Connector 103">
              <a:extLst>
                <a:ext uri="{FF2B5EF4-FFF2-40B4-BE49-F238E27FC236}">
                  <a16:creationId xmlns="" xmlns:a16="http://schemas.microsoft.com/office/drawing/2014/main" id="{4D81EED8-D18E-324E-9B74-4325714E471B}"/>
                </a:ext>
              </a:extLst>
            </p:cNvPr>
            <p:cNvCxnSpPr>
              <a:cxnSpLocks/>
            </p:cNvCxnSpPr>
            <p:nvPr/>
          </p:nvCxnSpPr>
          <p:spPr>
            <a:xfrm flipV="1">
              <a:off x="9651373" y="5489697"/>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 xmlns:a16="http://schemas.microsoft.com/office/drawing/2014/main" id="{57E4D609-FF61-6143-8A51-43F9DBA15486}"/>
                </a:ext>
              </a:extLst>
            </p:cNvPr>
            <p:cNvSpPr txBox="1"/>
            <p:nvPr/>
          </p:nvSpPr>
          <p:spPr>
            <a:xfrm>
              <a:off x="6692252" y="3664890"/>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user-2</a:t>
              </a:r>
            </a:p>
          </p:txBody>
        </p:sp>
        <p:cxnSp>
          <p:nvCxnSpPr>
            <p:cNvPr id="106" name="Straight Connector 105">
              <a:extLst>
                <a:ext uri="{FF2B5EF4-FFF2-40B4-BE49-F238E27FC236}">
                  <a16:creationId xmlns="" xmlns:a16="http://schemas.microsoft.com/office/drawing/2014/main" id="{6C2F6522-63E0-DF4A-A781-4BD93219B840}"/>
                </a:ext>
              </a:extLst>
            </p:cNvPr>
            <p:cNvCxnSpPr>
              <a:cxnSpLocks/>
            </p:cNvCxnSpPr>
            <p:nvPr/>
          </p:nvCxnSpPr>
          <p:spPr>
            <a:xfrm flipV="1">
              <a:off x="7238792" y="3454606"/>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 xmlns:a16="http://schemas.microsoft.com/office/drawing/2014/main" id="{B387DA5D-58B1-A84E-9D6A-2458C73422F9}"/>
                </a:ext>
              </a:extLst>
            </p:cNvPr>
            <p:cNvSpPr txBox="1"/>
            <p:nvPr/>
          </p:nvSpPr>
          <p:spPr>
            <a:xfrm>
              <a:off x="5391877" y="5747657"/>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a:ea typeface="Amazon Ember" panose="020B0603020204020204" pitchFamily="34" charset="0"/>
                  <a:cs typeface="Amazon Ember" panose="020B0603020204020204" pitchFamily="34" charset="0"/>
                </a:rPr>
                <a:t>user-3</a:t>
              </a:r>
            </a:p>
          </p:txBody>
        </p:sp>
        <p:cxnSp>
          <p:nvCxnSpPr>
            <p:cNvPr id="108" name="Straight Connector 107">
              <a:extLst>
                <a:ext uri="{FF2B5EF4-FFF2-40B4-BE49-F238E27FC236}">
                  <a16:creationId xmlns="" xmlns:a16="http://schemas.microsoft.com/office/drawing/2014/main" id="{FBCA2428-FF9C-C34E-8B97-F899D93BAA97}"/>
                </a:ext>
              </a:extLst>
            </p:cNvPr>
            <p:cNvCxnSpPr>
              <a:cxnSpLocks/>
              <a:stCxn id="107" idx="0"/>
              <a:endCxn id="92" idx="2"/>
            </p:cNvCxnSpPr>
            <p:nvPr/>
          </p:nvCxnSpPr>
          <p:spPr>
            <a:xfrm flipV="1">
              <a:off x="6001477" y="5203300"/>
              <a:ext cx="0" cy="54435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 xmlns:a16="http://schemas.microsoft.com/office/drawing/2014/main" id="{708D6778-7C75-8841-AF8E-0DC7BE9509E5}"/>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345918" y="4014646"/>
              <a:ext cx="722726" cy="722726"/>
            </a:xfrm>
            <a:prstGeom prst="rect">
              <a:avLst/>
            </a:prstGeom>
          </p:spPr>
        </p:pic>
        <p:pic>
          <p:nvPicPr>
            <p:cNvPr id="54" name="Graphic 53">
              <a:extLst>
                <a:ext uri="{FF2B5EF4-FFF2-40B4-BE49-F238E27FC236}">
                  <a16:creationId xmlns="" xmlns:a16="http://schemas.microsoft.com/office/drawing/2014/main" id="{503EDD9A-249A-F648-B08A-A0FFCE43D66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640114" y="3940289"/>
              <a:ext cx="722726" cy="722726"/>
            </a:xfrm>
            <a:prstGeom prst="rect">
              <a:avLst/>
            </a:prstGeom>
          </p:spPr>
        </p:pic>
        <p:pic>
          <p:nvPicPr>
            <p:cNvPr id="57" name="Graphic 56">
              <a:extLst>
                <a:ext uri="{FF2B5EF4-FFF2-40B4-BE49-F238E27FC236}">
                  <a16:creationId xmlns="" xmlns:a16="http://schemas.microsoft.com/office/drawing/2014/main" id="{43EA3A3B-3900-E647-AA75-0E62A693E3A1}"/>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012662" y="3981061"/>
              <a:ext cx="722725" cy="722725"/>
            </a:xfrm>
            <a:prstGeom prst="rect">
              <a:avLst/>
            </a:prstGeom>
          </p:spPr>
        </p:pic>
        <p:pic>
          <p:nvPicPr>
            <p:cNvPr id="58" name="Graphic 57">
              <a:extLst>
                <a:ext uri="{FF2B5EF4-FFF2-40B4-BE49-F238E27FC236}">
                  <a16:creationId xmlns="" xmlns:a16="http://schemas.microsoft.com/office/drawing/2014/main" id="{44954288-B078-034F-8CD9-E76DA71380B6}"/>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562070" y="3931951"/>
              <a:ext cx="711200" cy="711200"/>
            </a:xfrm>
            <a:prstGeom prst="rect">
              <a:avLst/>
            </a:prstGeom>
          </p:spPr>
        </p:pic>
        <p:pic>
          <p:nvPicPr>
            <p:cNvPr id="59" name="Graphic 58">
              <a:extLst>
                <a:ext uri="{FF2B5EF4-FFF2-40B4-BE49-F238E27FC236}">
                  <a16:creationId xmlns="" xmlns:a16="http://schemas.microsoft.com/office/drawing/2014/main" id="{CA155D3C-022B-934E-BB26-E9F088B933A2}"/>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005004" y="3595346"/>
              <a:ext cx="711200" cy="711200"/>
            </a:xfrm>
            <a:prstGeom prst="rect">
              <a:avLst/>
            </a:prstGeom>
          </p:spPr>
        </p:pic>
        <p:pic>
          <p:nvPicPr>
            <p:cNvPr id="60" name="Graphic 59">
              <a:extLst>
                <a:ext uri="{FF2B5EF4-FFF2-40B4-BE49-F238E27FC236}">
                  <a16:creationId xmlns="" xmlns:a16="http://schemas.microsoft.com/office/drawing/2014/main" id="{DCDCB276-9B8D-954F-B10B-024EE2185EB0}"/>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532734" y="1539102"/>
              <a:ext cx="740597" cy="740597"/>
            </a:xfrm>
            <a:prstGeom prst="rect">
              <a:avLst/>
            </a:prstGeom>
          </p:spPr>
        </p:pic>
        <p:sp>
          <p:nvSpPr>
            <p:cNvPr id="61" name="TextBox 60">
              <a:extLst>
                <a:ext uri="{FF2B5EF4-FFF2-40B4-BE49-F238E27FC236}">
                  <a16:creationId xmlns="" xmlns:a16="http://schemas.microsoft.com/office/drawing/2014/main" id="{B7D9AD46-09C2-8B4A-85C4-1D92DB4AE985}"/>
                </a:ext>
              </a:extLst>
            </p:cNvPr>
            <p:cNvSpPr txBox="1"/>
            <p:nvPr/>
          </p:nvSpPr>
          <p:spPr>
            <a:xfrm>
              <a:off x="5173553" y="1791175"/>
              <a:ext cx="1857712" cy="400110"/>
            </a:xfrm>
            <a:prstGeom prst="rect">
              <a:avLst/>
            </a:prstGeom>
            <a:noFill/>
          </p:spPr>
          <p:txBody>
            <a:bodyPr wrap="square" rtlCol="0">
              <a:spAutoFit/>
            </a:bodyPr>
            <a:lstStyle/>
            <a:p>
              <a:pPr algn="ctr"/>
              <a:r>
                <a:rPr lang="en-US" sz="2000" b="1"/>
                <a:t>AWS account</a:t>
              </a:r>
            </a:p>
          </p:txBody>
        </p:sp>
      </p:grpSp>
    </p:spTree>
    <p:custDataLst>
      <p:tags r:id="rId1"/>
    </p:custDataLst>
    <p:extLst>
      <p:ext uri="{BB962C8B-B14F-4D97-AF65-F5344CB8AC3E}">
        <p14:creationId xmlns:p14="http://schemas.microsoft.com/office/powerpoint/2010/main" val="127103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24C9B835-4E5B-8D47-9CFC-533ADAB1CB13}"/>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19</a:t>
            </a:fld>
            <a:endParaRPr lang="en-US"/>
          </a:p>
        </p:txBody>
      </p:sp>
      <p:pic>
        <p:nvPicPr>
          <p:cNvPr id="4" name="Picture 3">
            <a:extLst>
              <a:ext uri="{FF2B5EF4-FFF2-40B4-BE49-F238E27FC236}">
                <a16:creationId xmlns="" xmlns:a16="http://schemas.microsoft.com/office/drawing/2014/main" id="{425E8405-D4BA-7847-9F9B-BD8A99A69246}"/>
              </a:ext>
              <a:ext uri="{C183D7F6-B498-43B3-948B-1728B52AA6E4}">
                <adec:decorative xmlns=""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 xmlns:a16="http://schemas.microsoft.com/office/drawing/2014/main" id="{E2649A16-71FE-704E-AE3D-37A2D88068C4}"/>
              </a:ext>
            </a:extLst>
          </p:cNvPr>
          <p:cNvSpPr txBox="1">
            <a:spLocks noGrp="1"/>
          </p:cNvSpPr>
          <p:nvPr>
            <p:ph type="title" idx="4294967295"/>
          </p:nvPr>
        </p:nvSpPr>
        <p:spPr>
          <a:xfrm>
            <a:off x="6617368" y="2168012"/>
            <a:ext cx="5155532" cy="3849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mj-lt"/>
                <a:ea typeface="Amazon Ember" panose="02000000000000000000" pitchFamily="2" charset="0"/>
                <a:cs typeface="Amazon Ember Light" panose="020B0403020204020204" pitchFamily="34" charset="0"/>
              </a:rPr>
              <a:t>Begin Lab 1: Introduction to AWS IAM</a:t>
            </a:r>
          </a:p>
        </p:txBody>
      </p:sp>
      <p:grpSp>
        <p:nvGrpSpPr>
          <p:cNvPr id="9" name="Group 8">
            <a:extLst>
              <a:ext uri="{FF2B5EF4-FFF2-40B4-BE49-F238E27FC236}">
                <a16:creationId xmlns="" xmlns:a16="http://schemas.microsoft.com/office/drawing/2014/main" id="{10DC9E4A-8285-4049-983B-7423DA3CE8FF}"/>
              </a:ext>
              <a:ext uri="{C183D7F6-B498-43B3-948B-1728B52AA6E4}">
                <adec:decorative xmlns="" xmlns:adec="http://schemas.microsoft.com/office/drawing/2017/decorative" val="1"/>
              </a:ext>
            </a:extLst>
          </p:cNvPr>
          <p:cNvGrpSpPr/>
          <p:nvPr/>
        </p:nvGrpSpPr>
        <p:grpSpPr>
          <a:xfrm>
            <a:off x="419099" y="579120"/>
            <a:ext cx="834514" cy="953731"/>
            <a:chOff x="11271015" y="5905029"/>
            <a:chExt cx="403626" cy="461287"/>
          </a:xfrm>
        </p:grpSpPr>
        <p:sp>
          <p:nvSpPr>
            <p:cNvPr id="10" name="Oval 9">
              <a:extLst>
                <a:ext uri="{FF2B5EF4-FFF2-40B4-BE49-F238E27FC236}">
                  <a16:creationId xmlns=""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45C163E9-58FA-F745-9B8A-FE0E60F9CF7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a:ea typeface="Amazon Ember Light" panose="020B0403020204020204" pitchFamily="34" charset="0"/>
                <a:cs typeface="Amazon Ember Light" panose="020B0403020204020204" pitchFamily="34" charset="0"/>
              </a:rPr>
              <a:t>~ 40 minutes</a:t>
            </a:r>
          </a:p>
        </p:txBody>
      </p:sp>
    </p:spTree>
    <p:custDataLst>
      <p:tags r:id="rId1"/>
    </p:custDataLst>
    <p:extLst>
      <p:ext uri="{BB962C8B-B14F-4D97-AF65-F5344CB8AC3E}">
        <p14:creationId xmlns:p14="http://schemas.microsoft.com/office/powerpoint/2010/main" val="820949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AECDC7C-D9FE-8744-AB85-3C316E17754B}"/>
              </a:ext>
            </a:extLst>
          </p:cNvPr>
          <p:cNvSpPr>
            <a:spLocks noGrp="1"/>
          </p:cNvSpPr>
          <p:nvPr>
            <p:ph type="subTitle" idx="1"/>
          </p:nvPr>
        </p:nvSpPr>
        <p:spPr/>
        <p:txBody>
          <a:bodyPr/>
          <a:lstStyle/>
          <a:p>
            <a:r>
              <a:rPr lang="en-US"/>
              <a:t>Module 4: AWS Cloud Security</a:t>
            </a:r>
          </a:p>
          <a:p>
            <a:endParaRPr lang="en-US"/>
          </a:p>
        </p:txBody>
      </p:sp>
      <p:sp>
        <p:nvSpPr>
          <p:cNvPr id="2" name="Title 1">
            <a:extLst>
              <a:ext uri="{FF2B5EF4-FFF2-40B4-BE49-F238E27FC236}">
                <a16:creationId xmlns="" xmlns:a16="http://schemas.microsoft.com/office/drawing/2014/main" id="{09B52655-02E1-5E49-8117-91751919ACE5}"/>
              </a:ext>
            </a:extLst>
          </p:cNvPr>
          <p:cNvSpPr>
            <a:spLocks noGrp="1"/>
          </p:cNvSpPr>
          <p:nvPr>
            <p:ph type="title"/>
          </p:nvPr>
        </p:nvSpPr>
        <p:spPr/>
        <p:txBody>
          <a:bodyPr/>
          <a:lstStyle/>
          <a:p>
            <a:r>
              <a:rPr lang="en-US" sz="4000"/>
              <a:t>Section 4: Securing accounts</a:t>
            </a:r>
          </a:p>
        </p:txBody>
      </p:sp>
    </p:spTree>
    <p:custDataLst>
      <p:tags r:id="rId1"/>
    </p:custDataLst>
    <p:extLst>
      <p:ext uri="{BB962C8B-B14F-4D97-AF65-F5344CB8AC3E}">
        <p14:creationId xmlns:p14="http://schemas.microsoft.com/office/powerpoint/2010/main" val="2227716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705F87E-6E2F-D249-BE4B-4F176A6B5D76}"/>
              </a:ext>
            </a:extLst>
          </p:cNvPr>
          <p:cNvSpPr>
            <a:spLocks noGrp="1"/>
          </p:cNvSpPr>
          <p:nvPr>
            <p:ph type="subTitle" idx="1"/>
          </p:nvPr>
        </p:nvSpPr>
        <p:spPr/>
        <p:txBody>
          <a:bodyPr/>
          <a:lstStyle/>
          <a:p>
            <a:r>
              <a:rPr lang="en-US"/>
              <a:t>Module 4: AWS Cloud Security</a:t>
            </a:r>
          </a:p>
        </p:txBody>
      </p:sp>
      <p:sp>
        <p:nvSpPr>
          <p:cNvPr id="2" name="Title 1">
            <a:extLst>
              <a:ext uri="{FF2B5EF4-FFF2-40B4-BE49-F238E27FC236}">
                <a16:creationId xmlns="" xmlns:a16="http://schemas.microsoft.com/office/drawing/2014/main" id="{619DD3E1-B0BA-7941-ACF6-89F4C489A40A}"/>
              </a:ext>
            </a:extLst>
          </p:cNvPr>
          <p:cNvSpPr>
            <a:spLocks noGrp="1"/>
          </p:cNvSpPr>
          <p:nvPr>
            <p:ph type="title"/>
          </p:nvPr>
        </p:nvSpPr>
        <p:spPr/>
        <p:txBody>
          <a:bodyPr>
            <a:normAutofit/>
          </a:bodyPr>
          <a:lstStyle/>
          <a:p>
            <a:r>
              <a:rPr lang="en-US"/>
              <a:t>Module wrap-up</a:t>
            </a:r>
          </a:p>
        </p:txBody>
      </p:sp>
    </p:spTree>
    <p:custDataLst>
      <p:tags r:id="rId1"/>
    </p:custDataLst>
    <p:extLst>
      <p:ext uri="{BB962C8B-B14F-4D97-AF65-F5344CB8AC3E}">
        <p14:creationId xmlns:p14="http://schemas.microsoft.com/office/powerpoint/2010/main" val="2186054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BECEECC-6889-3C4B-ADDE-289EB9D9F6A9}"/>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21</a:t>
            </a:fld>
            <a:endParaRPr lang="en-US"/>
          </a:p>
        </p:txBody>
      </p:sp>
      <p:sp>
        <p:nvSpPr>
          <p:cNvPr id="2" name="Title 1"/>
          <p:cNvSpPr>
            <a:spLocks noGrp="1"/>
          </p:cNvSpPr>
          <p:nvPr>
            <p:ph type="title"/>
          </p:nvPr>
        </p:nvSpPr>
        <p:spPr/>
        <p:txBody>
          <a:bodyPr>
            <a:noAutofit/>
          </a:bodyPr>
          <a:lstStyle/>
          <a:p>
            <a:r>
              <a:rPr lang="en-US">
                <a:latin typeface="+mj-lt"/>
              </a:rPr>
              <a:t>Module summary                                                     </a:t>
            </a:r>
          </a:p>
        </p:txBody>
      </p:sp>
      <p:sp>
        <p:nvSpPr>
          <p:cNvPr id="6" name="Content Placeholder 5">
            <a:extLst>
              <a:ext uri="{FF2B5EF4-FFF2-40B4-BE49-F238E27FC236}">
                <a16:creationId xmlns="" xmlns:a16="http://schemas.microsoft.com/office/drawing/2014/main" id="{96B1D8CB-247D-9047-BFCE-7C071A34030D}"/>
              </a:ext>
            </a:extLst>
          </p:cNvPr>
          <p:cNvSpPr>
            <a:spLocks noGrp="1"/>
          </p:cNvSpPr>
          <p:nvPr>
            <p:ph sz="quarter" idx="21"/>
          </p:nvPr>
        </p:nvSpPr>
        <p:spPr/>
        <p:txBody>
          <a:bodyPr>
            <a:normAutofit lnSpcReduction="10000"/>
          </a:bodyPr>
          <a:lstStyle/>
          <a:p>
            <a:pPr marL="17462" lvl="1" indent="0">
              <a:buNone/>
            </a:pPr>
            <a:r>
              <a:rPr lang="en-US" sz="3200" dirty="0"/>
              <a:t>In summary, in this module you learned how to:</a:t>
            </a:r>
            <a:endParaRPr lang="en-US" sz="2800" dirty="0"/>
          </a:p>
          <a:p>
            <a:pPr marL="238125" lvl="1" indent="-220663"/>
            <a:r>
              <a:rPr lang="en-US" sz="2800" dirty="0"/>
              <a:t>Recognize the shared responsibility model</a:t>
            </a:r>
          </a:p>
          <a:p>
            <a:pPr marL="238125" lvl="1" indent="-220663"/>
            <a:r>
              <a:rPr lang="en-US" sz="2800" dirty="0"/>
              <a:t>Identify the responsibility of the customer and AWS</a:t>
            </a:r>
          </a:p>
          <a:p>
            <a:pPr marL="238125" lvl="1" indent="-220663"/>
            <a:r>
              <a:rPr lang="en-US" sz="2800" dirty="0"/>
              <a:t>Recognize IAM users, groups, and roles</a:t>
            </a:r>
          </a:p>
          <a:p>
            <a:pPr marL="238125" lvl="1" indent="-220663"/>
            <a:r>
              <a:rPr lang="en-US" sz="2800" dirty="0"/>
              <a:t>Describe different types of security credentials in IAM</a:t>
            </a:r>
          </a:p>
          <a:p>
            <a:pPr marL="238125" lvl="1" indent="-220663"/>
            <a:r>
              <a:rPr lang="en-US" sz="2800" dirty="0"/>
              <a:t>Identify the steps to securing a new AWS account</a:t>
            </a:r>
          </a:p>
          <a:p>
            <a:pPr marL="238125" lvl="1" indent="-220663"/>
            <a:r>
              <a:rPr lang="en-US" sz="2800" dirty="0"/>
              <a:t>Explore IAM users and groups</a:t>
            </a:r>
          </a:p>
          <a:p>
            <a:pPr marL="238125" lvl="1" indent="-220663"/>
            <a:r>
              <a:rPr lang="en-US" sz="2800" dirty="0"/>
              <a:t>Recognize how to secure AWS data</a:t>
            </a:r>
          </a:p>
          <a:p>
            <a:pPr marL="238125" lvl="1" indent="-220663"/>
            <a:r>
              <a:rPr lang="en-US" sz="2800" dirty="0"/>
              <a:t>Recognize AWS compliance </a:t>
            </a:r>
            <a:r>
              <a:rPr lang="en-US" sz="2800" dirty="0" smtClean="0"/>
              <a:t>programs</a:t>
            </a:r>
          </a:p>
          <a:p>
            <a:pPr marL="238125" lvl="1" indent="-220663"/>
            <a:r>
              <a:rPr lang="en-US" b="1" dirty="0">
                <a:solidFill>
                  <a:srgbClr val="C00000"/>
                </a:solidFill>
              </a:rPr>
              <a:t>Things to Remember!</a:t>
            </a:r>
            <a:endParaRPr lang="en-US" dirty="0"/>
          </a:p>
          <a:p>
            <a:pPr marL="238125" lvl="1" indent="-220663"/>
            <a:endParaRPr lang="en-US" sz="2400" dirty="0">
              <a:latin typeface="+mn-lt"/>
            </a:endParaRPr>
          </a:p>
        </p:txBody>
      </p:sp>
    </p:spTree>
    <p:custDataLst>
      <p:tags r:id="rId1"/>
    </p:custDataLst>
    <p:extLst>
      <p:ext uri="{BB962C8B-B14F-4D97-AF65-F5344CB8AC3E}">
        <p14:creationId xmlns:p14="http://schemas.microsoft.com/office/powerpoint/2010/main" val="4079431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 xmlns:a16="http://schemas.microsoft.com/office/drawing/2014/main" id="{D5B2A961-CCA2-6447-BF5F-597E9969DCCD}"/>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22</a:t>
            </a:fld>
            <a:endParaRPr lang="en-US"/>
          </a:p>
        </p:txBody>
      </p:sp>
      <p:sp>
        <p:nvSpPr>
          <p:cNvPr id="5" name="Title 4">
            <a:extLst>
              <a:ext uri="{FF2B5EF4-FFF2-40B4-BE49-F238E27FC236}">
                <a16:creationId xmlns="" xmlns:a16="http://schemas.microsoft.com/office/drawing/2014/main" id="{EC3BDA1E-70CE-624A-B5EB-BCC3DB7442B6}"/>
              </a:ext>
            </a:extLst>
          </p:cNvPr>
          <p:cNvSpPr>
            <a:spLocks noGrp="1"/>
          </p:cNvSpPr>
          <p:nvPr>
            <p:ph type="title"/>
          </p:nvPr>
        </p:nvSpPr>
        <p:spPr/>
        <p:txBody>
          <a:bodyPr/>
          <a:lstStyle/>
          <a:p>
            <a:r>
              <a:rPr lang="en-US"/>
              <a:t>Additional resources</a:t>
            </a:r>
          </a:p>
        </p:txBody>
      </p:sp>
      <p:sp>
        <p:nvSpPr>
          <p:cNvPr id="6" name="Content Placeholder 5">
            <a:extLst>
              <a:ext uri="{FF2B5EF4-FFF2-40B4-BE49-F238E27FC236}">
                <a16:creationId xmlns="" xmlns:a16="http://schemas.microsoft.com/office/drawing/2014/main" id="{C24D63F6-A158-794F-A13B-8595DA9918EE}"/>
              </a:ext>
            </a:extLst>
          </p:cNvPr>
          <p:cNvSpPr>
            <a:spLocks noGrp="1"/>
          </p:cNvSpPr>
          <p:nvPr>
            <p:ph sz="quarter" idx="21"/>
          </p:nvPr>
        </p:nvSpPr>
        <p:spPr/>
        <p:txBody>
          <a:bodyPr>
            <a:normAutofit fontScale="92500" lnSpcReduction="20000"/>
          </a:bodyPr>
          <a:lstStyle/>
          <a:p>
            <a:pPr>
              <a:lnSpc>
                <a:spcPct val="120000"/>
              </a:lnSpc>
            </a:pPr>
            <a:r>
              <a:rPr lang="en-US" sz="2400"/>
              <a:t>AWS Cloud Security: </a:t>
            </a:r>
            <a:r>
              <a:rPr lang="en-US" sz="2400">
                <a:hlinkClick r:id="rId4"/>
              </a:rPr>
              <a:t>https://aws.amazon.com/security/</a:t>
            </a:r>
            <a:r>
              <a:rPr lang="en-US" sz="2400"/>
              <a:t> </a:t>
            </a:r>
            <a:endParaRPr lang="en-US" sz="2000"/>
          </a:p>
          <a:p>
            <a:pPr>
              <a:lnSpc>
                <a:spcPct val="120000"/>
              </a:lnSpc>
            </a:pPr>
            <a:r>
              <a:rPr lang="en-US" sz="2400"/>
              <a:t>AWS Security Resources: </a:t>
            </a:r>
            <a:r>
              <a:rPr lang="en-US" sz="2400">
                <a:hlinkClick r:id="rId5"/>
              </a:rPr>
              <a:t>https://aws.amazon.com/security/security-learning/?cards-top.sort-by=item.additionalFields.sortDate&amp;cards-top.sort-order=desc&amp;awsf.Types=*all</a:t>
            </a:r>
            <a:r>
              <a:rPr lang="en-US" sz="2400"/>
              <a:t> </a:t>
            </a:r>
            <a:endParaRPr lang="en-US" sz="2000"/>
          </a:p>
          <a:p>
            <a:pPr>
              <a:lnSpc>
                <a:spcPct val="120000"/>
              </a:lnSpc>
            </a:pPr>
            <a:r>
              <a:rPr lang="en-US" sz="2400"/>
              <a:t>AWS Security Blog: </a:t>
            </a:r>
            <a:r>
              <a:rPr lang="en-US" sz="2400">
                <a:hlinkClick r:id="rId6"/>
              </a:rPr>
              <a:t>https://aws.amazon.com/blogs/security/</a:t>
            </a:r>
            <a:r>
              <a:rPr lang="en-US" sz="2400"/>
              <a:t> </a:t>
            </a:r>
          </a:p>
          <a:p>
            <a:pPr>
              <a:lnSpc>
                <a:spcPct val="120000"/>
              </a:lnSpc>
            </a:pPr>
            <a:r>
              <a:rPr lang="en-US" sz="2400"/>
              <a:t>Security Bulletins : </a:t>
            </a:r>
            <a:r>
              <a:rPr lang="en-US" sz="2400">
                <a:hlinkClick r:id="rId7"/>
              </a:rPr>
              <a:t>https://aws.amazon.com/security/security-bulletins/?card-body.sort-by=item.additionalFields.bulletinId&amp;card-body.sort-order=desc&amp;awsf.bulletins-flag=*all&amp;awsf.bulletins-year=*all</a:t>
            </a:r>
            <a:r>
              <a:rPr lang="en-US" sz="2400"/>
              <a:t> </a:t>
            </a:r>
            <a:endParaRPr lang="en-US" sz="2000"/>
          </a:p>
          <a:p>
            <a:pPr>
              <a:lnSpc>
                <a:spcPct val="120000"/>
              </a:lnSpc>
            </a:pPr>
            <a:r>
              <a:rPr lang="en-US" sz="2400"/>
              <a:t>Vulnerability and Penetration testing: </a:t>
            </a:r>
            <a:r>
              <a:rPr lang="en-US" sz="2400">
                <a:hlinkClick r:id="rId8"/>
              </a:rPr>
              <a:t>https://aws.amazon.com/security/penetration-testing/</a:t>
            </a:r>
            <a:r>
              <a:rPr lang="en-US" sz="2400"/>
              <a:t> </a:t>
            </a:r>
          </a:p>
          <a:p>
            <a:pPr>
              <a:lnSpc>
                <a:spcPct val="120000"/>
              </a:lnSpc>
            </a:pPr>
            <a:r>
              <a:rPr lang="en-US" sz="2400"/>
              <a:t>AWS Well-Architected Framework – Security pillar: </a:t>
            </a:r>
            <a:r>
              <a:rPr lang="en-US" sz="2400">
                <a:hlinkClick r:id="rId9"/>
              </a:rPr>
              <a:t>https://d1.awsstatic.com/whitepapers/architecture/AWS-Security-Pillar.pdf</a:t>
            </a:r>
            <a:r>
              <a:rPr lang="en-US" sz="2400"/>
              <a:t> </a:t>
            </a:r>
          </a:p>
          <a:p>
            <a:pPr>
              <a:lnSpc>
                <a:spcPct val="120000"/>
              </a:lnSpc>
            </a:pPr>
            <a:r>
              <a:rPr lang="en-US" sz="2400"/>
              <a:t>AWS documentation - IAM Best Practices: </a:t>
            </a:r>
            <a:r>
              <a:rPr lang="en-US" sz="2400">
                <a:hlinkClick r:id="rId10"/>
              </a:rPr>
              <a:t>https://docs.aws.amazon.com/IAM/latest/UserGuide/best-practices.html</a:t>
            </a:r>
            <a:endParaRPr lang="en-US"/>
          </a:p>
        </p:txBody>
      </p:sp>
    </p:spTree>
    <p:custDataLst>
      <p:tags r:id="rId1"/>
    </p:custDataLst>
    <p:extLst>
      <p:ext uri="{BB962C8B-B14F-4D97-AF65-F5344CB8AC3E}">
        <p14:creationId xmlns:p14="http://schemas.microsoft.com/office/powerpoint/2010/main" val="792272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23</a:t>
            </a:fld>
            <a:endParaRPr lang="en-US"/>
          </a:p>
        </p:txBody>
      </p:sp>
      <p:sp>
        <p:nvSpPr>
          <p:cNvPr id="2" name="Title 1">
            <a:extLst>
              <a:ext uri="{FF2B5EF4-FFF2-40B4-BE49-F238E27FC236}">
                <a16:creationId xmlns="" xmlns:a16="http://schemas.microsoft.com/office/drawing/2014/main"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4074414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 xmlns:a16="http://schemas.microsoft.com/office/drawing/2014/main" id="{26B9065C-5B47-994B-933F-04BBD6C88090}"/>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a:t>
            </a:fld>
            <a:endParaRPr lang="en-US"/>
          </a:p>
        </p:txBody>
      </p:sp>
      <p:sp>
        <p:nvSpPr>
          <p:cNvPr id="5" name="Title 4">
            <a:extLst>
              <a:ext uri="{FF2B5EF4-FFF2-40B4-BE49-F238E27FC236}">
                <a16:creationId xmlns="" xmlns:a16="http://schemas.microsoft.com/office/drawing/2014/main" id="{437A28D1-E527-2F4D-A1B3-E479EEAADFCC}"/>
              </a:ext>
            </a:extLst>
          </p:cNvPr>
          <p:cNvSpPr>
            <a:spLocks noGrp="1"/>
          </p:cNvSpPr>
          <p:nvPr>
            <p:ph type="title"/>
          </p:nvPr>
        </p:nvSpPr>
        <p:spPr/>
        <p:txBody>
          <a:bodyPr/>
          <a:lstStyle/>
          <a:p>
            <a:r>
              <a:rPr lang="en-US" dirty="0"/>
              <a:t>AWS </a:t>
            </a:r>
            <a:r>
              <a:rPr lang="en-US" dirty="0" smtClean="0"/>
              <a:t>Organizations and Service Control Policies</a:t>
            </a:r>
            <a:endParaRPr lang="en-US" dirty="0"/>
          </a:p>
        </p:txBody>
      </p:sp>
      <p:sp>
        <p:nvSpPr>
          <p:cNvPr id="6" name="Content Placeholder 5">
            <a:extLst>
              <a:ext uri="{FF2B5EF4-FFF2-40B4-BE49-F238E27FC236}">
                <a16:creationId xmlns="" xmlns:a16="http://schemas.microsoft.com/office/drawing/2014/main" id="{7FE494F3-CA29-3C4C-9D7E-FC0755475D23}"/>
              </a:ext>
            </a:extLst>
          </p:cNvPr>
          <p:cNvSpPr>
            <a:spLocks noGrp="1"/>
          </p:cNvSpPr>
          <p:nvPr>
            <p:ph sz="quarter" idx="21"/>
          </p:nvPr>
        </p:nvSpPr>
        <p:spPr>
          <a:xfrm>
            <a:off x="365760" y="1143000"/>
            <a:ext cx="9473184" cy="4645152"/>
          </a:xfrm>
        </p:spPr>
        <p:txBody>
          <a:bodyPr>
            <a:normAutofit fontScale="92500"/>
          </a:bodyPr>
          <a:lstStyle/>
          <a:p>
            <a:r>
              <a:rPr lang="en-US" sz="2600" b="1" dirty="0">
                <a:solidFill>
                  <a:schemeClr val="accent6"/>
                </a:solidFill>
              </a:rPr>
              <a:t>AWS Organizations </a:t>
            </a:r>
            <a:r>
              <a:rPr lang="en-US" sz="2600" dirty="0"/>
              <a:t>enables you to consolidate multiple AWS accounts so that you centrally manage them</a:t>
            </a:r>
            <a:r>
              <a:rPr lang="en-US" sz="2600" dirty="0" smtClean="0"/>
              <a:t>.</a:t>
            </a:r>
          </a:p>
          <a:p>
            <a:r>
              <a:rPr lang="en-US" sz="2600" b="1" dirty="0">
                <a:solidFill>
                  <a:schemeClr val="accent6"/>
                </a:solidFill>
              </a:rPr>
              <a:t>Service control policies (SCPs) </a:t>
            </a:r>
            <a:r>
              <a:rPr lang="en-US" sz="2600" dirty="0"/>
              <a:t>offer centralized control over accounts.</a:t>
            </a:r>
          </a:p>
          <a:p>
            <a:pPr lvl="1"/>
            <a:r>
              <a:rPr lang="en-US" dirty="0"/>
              <a:t>Limit permissions that are available in an account that is part of an organization.</a:t>
            </a:r>
          </a:p>
          <a:p>
            <a:r>
              <a:rPr lang="en-US" sz="2600" dirty="0"/>
              <a:t>SCPs are </a:t>
            </a:r>
            <a:r>
              <a:rPr lang="en-US" sz="2600" i="1" dirty="0"/>
              <a:t>similar</a:t>
            </a:r>
            <a:r>
              <a:rPr lang="en-US" sz="2600" dirty="0"/>
              <a:t> to IAM permissions policies </a:t>
            </a:r>
          </a:p>
          <a:p>
            <a:pPr lvl="1"/>
            <a:r>
              <a:rPr lang="en-US" dirty="0"/>
              <a:t>They use similar syntax.</a:t>
            </a:r>
          </a:p>
          <a:p>
            <a:pPr lvl="1"/>
            <a:r>
              <a:rPr lang="en-US" dirty="0"/>
              <a:t>However, an SCP never grants permissions. </a:t>
            </a:r>
          </a:p>
          <a:p>
            <a:pPr lvl="1"/>
            <a:r>
              <a:rPr lang="en-US" dirty="0"/>
              <a:t>Instead, SCPs </a:t>
            </a:r>
            <a:r>
              <a:rPr lang="en-US" dirty="0">
                <a:solidFill>
                  <a:schemeClr val="accent5"/>
                </a:solidFill>
              </a:rPr>
              <a:t>specify the maximum permissions </a:t>
            </a:r>
            <a:r>
              <a:rPr lang="en-US" dirty="0"/>
              <a:t>for an organization. </a:t>
            </a:r>
          </a:p>
          <a:p>
            <a:endParaRPr lang="en-US" sz="2400" dirty="0"/>
          </a:p>
          <a:p>
            <a:pPr marL="227012" lvl="1" indent="0">
              <a:buNone/>
            </a:pPr>
            <a:endParaRPr lang="en-US" sz="2000" dirty="0"/>
          </a:p>
        </p:txBody>
      </p:sp>
      <p:sp>
        <p:nvSpPr>
          <p:cNvPr id="7" name="TextBox 6">
            <a:extLst>
              <a:ext uri="{FF2B5EF4-FFF2-40B4-BE49-F238E27FC236}">
                <a16:creationId xmlns="" xmlns:a16="http://schemas.microsoft.com/office/drawing/2014/main" id="{9A72C5B2-A015-1B43-9824-23DC9AA64443}"/>
              </a:ext>
            </a:extLst>
          </p:cNvPr>
          <p:cNvSpPr txBox="1"/>
          <p:nvPr/>
        </p:nvSpPr>
        <p:spPr>
          <a:xfrm>
            <a:off x="9470996" y="2235850"/>
            <a:ext cx="2301904" cy="338554"/>
          </a:xfrm>
          <a:prstGeom prst="rect">
            <a:avLst/>
          </a:prstGeom>
          <a:noFill/>
        </p:spPr>
        <p:txBody>
          <a:bodyPr wrap="square" rtlCol="0">
            <a:spAutoFit/>
          </a:bodyPr>
          <a:lstStyle/>
          <a:p>
            <a:pPr algn="ctr"/>
            <a:r>
              <a:rPr lang="en-US" sz="1600" b="1"/>
              <a:t>AWS Organizations</a:t>
            </a:r>
          </a:p>
        </p:txBody>
      </p:sp>
      <p:pic>
        <p:nvPicPr>
          <p:cNvPr id="8" name="Graphic 7">
            <a:extLst>
              <a:ext uri="{FF2B5EF4-FFF2-40B4-BE49-F238E27FC236}">
                <a16:creationId xmlns="" xmlns:a16="http://schemas.microsoft.com/office/drawing/2014/main" id="{DF066CE6-0A28-4948-B696-4A7ABE24C0BE}"/>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266348" y="1528175"/>
            <a:ext cx="711200" cy="711200"/>
          </a:xfrm>
          <a:prstGeom prst="rect">
            <a:avLst/>
          </a:prstGeom>
        </p:spPr>
      </p:pic>
    </p:spTree>
    <p:custDataLst>
      <p:tags r:id="rId1"/>
    </p:custDataLst>
    <p:extLst>
      <p:ext uri="{BB962C8B-B14F-4D97-AF65-F5344CB8AC3E}">
        <p14:creationId xmlns:p14="http://schemas.microsoft.com/office/powerpoint/2010/main" val="18882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0680A18-D30F-E541-92FF-5ECA5818AF8A}"/>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4</a:t>
            </a:fld>
            <a:endParaRPr lang="en-US"/>
          </a:p>
        </p:txBody>
      </p:sp>
      <p:sp>
        <p:nvSpPr>
          <p:cNvPr id="2" name="Title 1">
            <a:extLst>
              <a:ext uri="{FF2B5EF4-FFF2-40B4-BE49-F238E27FC236}">
                <a16:creationId xmlns="" xmlns:a16="http://schemas.microsoft.com/office/drawing/2014/main" id="{8B65A5D0-0165-9F4E-8686-2C17725D0533}"/>
              </a:ext>
            </a:extLst>
          </p:cNvPr>
          <p:cNvSpPr>
            <a:spLocks noGrp="1"/>
          </p:cNvSpPr>
          <p:nvPr>
            <p:ph type="title"/>
          </p:nvPr>
        </p:nvSpPr>
        <p:spPr/>
        <p:txBody>
          <a:bodyPr/>
          <a:lstStyle/>
          <a:p>
            <a:r>
              <a:rPr lang="en-US" sz="3600" dirty="0" smtClean="0"/>
              <a:t>AWS KMS &amp; Amazon </a:t>
            </a:r>
            <a:r>
              <a:rPr lang="en-US" sz="3600" dirty="0" err="1" smtClean="0"/>
              <a:t>Cognito</a:t>
            </a:r>
            <a:endParaRPr lang="en-US" sz="3600" dirty="0"/>
          </a:p>
        </p:txBody>
      </p:sp>
      <p:sp>
        <p:nvSpPr>
          <p:cNvPr id="3" name="Content Placeholder 2">
            <a:extLst>
              <a:ext uri="{FF2B5EF4-FFF2-40B4-BE49-F238E27FC236}">
                <a16:creationId xmlns="" xmlns:a16="http://schemas.microsoft.com/office/drawing/2014/main" id="{8A518922-1DAB-F042-AA87-B92522378D97}"/>
              </a:ext>
            </a:extLst>
          </p:cNvPr>
          <p:cNvSpPr>
            <a:spLocks noGrp="1"/>
          </p:cNvSpPr>
          <p:nvPr>
            <p:ph sz="quarter" idx="21"/>
          </p:nvPr>
        </p:nvSpPr>
        <p:spPr/>
        <p:txBody>
          <a:bodyPr>
            <a:normAutofit lnSpcReduction="10000"/>
          </a:bodyPr>
          <a:lstStyle/>
          <a:p>
            <a:pPr marL="0" indent="0">
              <a:buNone/>
            </a:pPr>
            <a:r>
              <a:rPr lang="en-US" b="1" dirty="0">
                <a:solidFill>
                  <a:schemeClr val="accent6"/>
                </a:solidFill>
                <a:latin typeface="+mn-lt"/>
                <a:ea typeface="Amazon Ember" panose="02000000000000000000" pitchFamily="2" charset="0"/>
              </a:rPr>
              <a:t>AWS Key Management Service (AWS KMS</a:t>
            </a:r>
            <a:r>
              <a:rPr lang="en-US" b="1" dirty="0" smtClean="0">
                <a:solidFill>
                  <a:schemeClr val="accent6"/>
                </a:solidFill>
                <a:latin typeface="+mn-lt"/>
                <a:ea typeface="Amazon Ember" panose="02000000000000000000" pitchFamily="2" charset="0"/>
              </a:rPr>
              <a:t>)</a:t>
            </a:r>
            <a:r>
              <a:rPr lang="en-US" dirty="0" smtClean="0">
                <a:ea typeface="Amazon Ember" panose="02000000000000000000" pitchFamily="2" charset="0"/>
              </a:rPr>
              <a:t>:</a:t>
            </a:r>
            <a:endParaRPr lang="en-US" dirty="0" smtClean="0"/>
          </a:p>
          <a:p>
            <a:pPr lvl="1">
              <a:lnSpc>
                <a:spcPct val="150000"/>
              </a:lnSpc>
            </a:pPr>
            <a:r>
              <a:rPr lang="en-US" dirty="0" smtClean="0"/>
              <a:t>Enables </a:t>
            </a:r>
            <a:r>
              <a:rPr lang="en-US" dirty="0"/>
              <a:t>you to </a:t>
            </a:r>
            <a:r>
              <a:rPr lang="en-US" b="1" dirty="0">
                <a:solidFill>
                  <a:schemeClr val="accent6"/>
                </a:solidFill>
              </a:rPr>
              <a:t>create and manage encryption </a:t>
            </a:r>
            <a:r>
              <a:rPr lang="en-US" b="1" dirty="0" smtClean="0">
                <a:solidFill>
                  <a:schemeClr val="accent6"/>
                </a:solidFill>
              </a:rPr>
              <a:t>keys</a:t>
            </a:r>
            <a:endParaRPr lang="en-US" dirty="0" smtClean="0"/>
          </a:p>
          <a:p>
            <a:pPr lvl="1">
              <a:lnSpc>
                <a:spcPct val="150000"/>
              </a:lnSpc>
            </a:pPr>
            <a:r>
              <a:rPr lang="en-US" dirty="0" smtClean="0"/>
              <a:t>Integrates </a:t>
            </a:r>
            <a:r>
              <a:rPr lang="en-US" dirty="0"/>
              <a:t>with AWS </a:t>
            </a:r>
            <a:r>
              <a:rPr lang="en-US" dirty="0" err="1"/>
              <a:t>CloudTrail</a:t>
            </a:r>
            <a:r>
              <a:rPr lang="en-US" dirty="0"/>
              <a:t> to log all key usage</a:t>
            </a:r>
            <a:r>
              <a:rPr lang="en-US" dirty="0" smtClean="0"/>
              <a:t>.</a:t>
            </a:r>
          </a:p>
          <a:p>
            <a:pPr marL="0" indent="0">
              <a:buNone/>
            </a:pPr>
            <a:r>
              <a:rPr lang="en-US" b="1" dirty="0">
                <a:solidFill>
                  <a:schemeClr val="accent6"/>
                </a:solidFill>
              </a:rPr>
              <a:t>Amazon </a:t>
            </a:r>
            <a:r>
              <a:rPr lang="en-US" b="1" dirty="0" err="1">
                <a:solidFill>
                  <a:schemeClr val="accent6"/>
                </a:solidFill>
              </a:rPr>
              <a:t>Cognito</a:t>
            </a:r>
            <a:r>
              <a:rPr lang="en-US" dirty="0"/>
              <a:t>:</a:t>
            </a:r>
          </a:p>
          <a:p>
            <a:pPr lvl="1">
              <a:lnSpc>
                <a:spcPct val="150000"/>
              </a:lnSpc>
            </a:pPr>
            <a:r>
              <a:rPr lang="en-US" b="1" dirty="0">
                <a:solidFill>
                  <a:schemeClr val="accent6"/>
                </a:solidFill>
              </a:rPr>
              <a:t>Adds user sign-up, sign-in, and access control to your web and mobile applications</a:t>
            </a:r>
            <a:r>
              <a:rPr lang="en-US" dirty="0"/>
              <a:t>.</a:t>
            </a:r>
          </a:p>
          <a:p>
            <a:pPr lvl="1"/>
            <a:r>
              <a:rPr lang="en-US" dirty="0"/>
              <a:t>Supports sign-in with:</a:t>
            </a:r>
          </a:p>
          <a:p>
            <a:pPr lvl="2"/>
            <a:r>
              <a:rPr lang="en-US" dirty="0">
                <a:solidFill>
                  <a:srgbClr val="333399"/>
                </a:solidFill>
              </a:rPr>
              <a:t>Social identity providers</a:t>
            </a:r>
            <a:r>
              <a:rPr lang="en-US" dirty="0"/>
              <a:t> (Facebook, Google, and Amazon)</a:t>
            </a:r>
          </a:p>
          <a:p>
            <a:pPr lvl="2"/>
            <a:r>
              <a:rPr lang="en-US" dirty="0">
                <a:solidFill>
                  <a:srgbClr val="333399"/>
                </a:solidFill>
              </a:rPr>
              <a:t>Enterprise identity providers</a:t>
            </a:r>
            <a:r>
              <a:rPr lang="en-US" dirty="0"/>
              <a:t> (Microsoft Active Directory via Security Assertion Markup Language (SAML) 2.0).</a:t>
            </a:r>
          </a:p>
          <a:p>
            <a:pPr lvl="1"/>
            <a:endParaRPr lang="en-US" dirty="0"/>
          </a:p>
          <a:p>
            <a:pPr lvl="1">
              <a:lnSpc>
                <a:spcPct val="150000"/>
              </a:lnSpc>
            </a:pPr>
            <a:endParaRPr lang="en-US" dirty="0"/>
          </a:p>
        </p:txBody>
      </p:sp>
      <p:sp>
        <p:nvSpPr>
          <p:cNvPr id="6" name="TextBox 5">
            <a:extLst>
              <a:ext uri="{FF2B5EF4-FFF2-40B4-BE49-F238E27FC236}">
                <a16:creationId xmlns="" xmlns:a16="http://schemas.microsoft.com/office/drawing/2014/main" id="{EA5A66B3-14E1-C344-A377-33A44AD00E0A}"/>
              </a:ext>
            </a:extLst>
          </p:cNvPr>
          <p:cNvSpPr txBox="1"/>
          <p:nvPr/>
        </p:nvSpPr>
        <p:spPr>
          <a:xfrm>
            <a:off x="9702061" y="1987860"/>
            <a:ext cx="2301904" cy="584775"/>
          </a:xfrm>
          <a:prstGeom prst="rect">
            <a:avLst/>
          </a:prstGeom>
          <a:noFill/>
        </p:spPr>
        <p:txBody>
          <a:bodyPr wrap="square" rtlCol="0">
            <a:spAutoFit/>
          </a:bodyPr>
          <a:lstStyle/>
          <a:p>
            <a:pPr algn="ctr"/>
            <a:r>
              <a:rPr lang="en-US" sz="1600" dirty="0"/>
              <a:t>AWS Key Management Service (AWS KMS)</a:t>
            </a:r>
          </a:p>
        </p:txBody>
      </p:sp>
      <p:pic>
        <p:nvPicPr>
          <p:cNvPr id="7" name="Graphic 6">
            <a:extLst>
              <a:ext uri="{FF2B5EF4-FFF2-40B4-BE49-F238E27FC236}">
                <a16:creationId xmlns="" xmlns:a16="http://schemas.microsoft.com/office/drawing/2014/main" id="{15D38719-12F2-1244-84EC-7BAB179FD016}"/>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497413" y="1143000"/>
            <a:ext cx="711200" cy="711200"/>
          </a:xfrm>
          <a:prstGeom prst="rect">
            <a:avLst/>
          </a:prstGeom>
        </p:spPr>
      </p:pic>
      <p:pic>
        <p:nvPicPr>
          <p:cNvPr id="8" name="Graphic 6">
            <a:extLst>
              <a:ext uri="{FF2B5EF4-FFF2-40B4-BE49-F238E27FC236}">
                <a16:creationId xmlns="" xmlns:a16="http://schemas.microsoft.com/office/drawing/2014/main" id="{48881EA6-1594-484F-ACDA-A86E2465556F}"/>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497413" y="4148092"/>
            <a:ext cx="711200" cy="711200"/>
          </a:xfrm>
          <a:prstGeom prst="rect">
            <a:avLst/>
          </a:prstGeom>
        </p:spPr>
      </p:pic>
      <p:sp>
        <p:nvSpPr>
          <p:cNvPr id="9" name="TextBox 8">
            <a:extLst>
              <a:ext uri="{FF2B5EF4-FFF2-40B4-BE49-F238E27FC236}">
                <a16:creationId xmlns="" xmlns:a16="http://schemas.microsoft.com/office/drawing/2014/main" id="{924404AD-4DF5-6C4C-BF2A-0C66206A4C24}"/>
              </a:ext>
            </a:extLst>
          </p:cNvPr>
          <p:cNvSpPr txBox="1"/>
          <p:nvPr/>
        </p:nvSpPr>
        <p:spPr>
          <a:xfrm>
            <a:off x="9628418" y="4971448"/>
            <a:ext cx="2301904"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Amazon </a:t>
            </a:r>
            <a:r>
              <a:rPr lang="en-US" sz="1600" dirty="0" err="1">
                <a:ea typeface="Amazon Ember Light" panose="020B0403020204020204" pitchFamily="34" charset="0"/>
                <a:cs typeface="Amazon Ember Light" panose="020B0403020204020204" pitchFamily="34" charset="0"/>
              </a:rPr>
              <a:t>Cognito</a:t>
            </a:r>
            <a:endParaRPr lang="en-US" sz="1600" dirty="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345126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A5775929-8CAB-3443-A5D2-6276C4DF88B1}"/>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a:t>
            </a:fld>
            <a:endParaRPr lang="en-US"/>
          </a:p>
        </p:txBody>
      </p:sp>
      <p:sp>
        <p:nvSpPr>
          <p:cNvPr id="2" name="Title 1">
            <a:extLst>
              <a:ext uri="{FF2B5EF4-FFF2-40B4-BE49-F238E27FC236}">
                <a16:creationId xmlns="" xmlns:a16="http://schemas.microsoft.com/office/drawing/2014/main" id="{99B28E9B-864B-3748-A57B-8E56E57F940D}"/>
              </a:ext>
            </a:extLst>
          </p:cNvPr>
          <p:cNvSpPr>
            <a:spLocks noGrp="1"/>
          </p:cNvSpPr>
          <p:nvPr>
            <p:ph type="title"/>
          </p:nvPr>
        </p:nvSpPr>
        <p:spPr/>
        <p:txBody>
          <a:bodyPr/>
          <a:lstStyle/>
          <a:p>
            <a:r>
              <a:rPr lang="en-US"/>
              <a:t>AWS Shield</a:t>
            </a:r>
          </a:p>
        </p:txBody>
      </p:sp>
      <p:sp>
        <p:nvSpPr>
          <p:cNvPr id="3" name="Content Placeholder 2">
            <a:extLst>
              <a:ext uri="{FF2B5EF4-FFF2-40B4-BE49-F238E27FC236}">
                <a16:creationId xmlns="" xmlns:a16="http://schemas.microsoft.com/office/drawing/2014/main" id="{329481BF-2540-C643-ABFF-C7DE9ACFF34C}"/>
              </a:ext>
            </a:extLst>
          </p:cNvPr>
          <p:cNvSpPr>
            <a:spLocks noGrp="1"/>
          </p:cNvSpPr>
          <p:nvPr>
            <p:ph sz="quarter" idx="21"/>
          </p:nvPr>
        </p:nvSpPr>
        <p:spPr/>
        <p:txBody>
          <a:bodyPr/>
          <a:lstStyle/>
          <a:p>
            <a:r>
              <a:rPr lang="en-US" b="1" dirty="0">
                <a:solidFill>
                  <a:schemeClr val="accent6"/>
                </a:solidFill>
              </a:rPr>
              <a:t>AWS </a:t>
            </a:r>
            <a:r>
              <a:rPr lang="en-US" b="1" dirty="0" smtClean="0">
                <a:solidFill>
                  <a:schemeClr val="accent6"/>
                </a:solidFill>
              </a:rPr>
              <a:t>Shield</a:t>
            </a:r>
            <a:r>
              <a:rPr lang="en-US" dirty="0" smtClean="0"/>
              <a:t>:</a:t>
            </a:r>
            <a:endParaRPr lang="en-US" dirty="0"/>
          </a:p>
          <a:p>
            <a:pPr lvl="1">
              <a:lnSpc>
                <a:spcPct val="150000"/>
              </a:lnSpc>
            </a:pPr>
            <a:r>
              <a:rPr lang="en-US" dirty="0"/>
              <a:t>Is a managed distributed denial of service (DDoS) protection service</a:t>
            </a:r>
          </a:p>
          <a:p>
            <a:pPr lvl="1">
              <a:lnSpc>
                <a:spcPct val="150000"/>
              </a:lnSpc>
            </a:pPr>
            <a:r>
              <a:rPr lang="en-US" dirty="0"/>
              <a:t>Safeguards applications running on AWS</a:t>
            </a:r>
          </a:p>
          <a:p>
            <a:pPr lvl="1">
              <a:lnSpc>
                <a:spcPct val="150000"/>
              </a:lnSpc>
            </a:pPr>
            <a:r>
              <a:rPr lang="en-US" dirty="0"/>
              <a:t>Provides always-on detection and automatic inline mitigations </a:t>
            </a:r>
          </a:p>
          <a:p>
            <a:pPr lvl="1">
              <a:lnSpc>
                <a:spcPct val="150000"/>
              </a:lnSpc>
            </a:pPr>
            <a:endParaRPr lang="en-US" sz="300" dirty="0"/>
          </a:p>
          <a:p>
            <a:pPr lvl="1">
              <a:lnSpc>
                <a:spcPct val="100000"/>
              </a:lnSpc>
            </a:pPr>
            <a:r>
              <a:rPr lang="en-US" i="1" dirty="0"/>
              <a:t>AWS Shield Standard </a:t>
            </a:r>
            <a:r>
              <a:rPr lang="en-US" dirty="0"/>
              <a:t>enabled for at no additional cost. </a:t>
            </a:r>
            <a:r>
              <a:rPr lang="en-US" i="1" dirty="0"/>
              <a:t>AWS Shield Advanced</a:t>
            </a:r>
            <a:r>
              <a:rPr lang="en-US" dirty="0"/>
              <a:t> is an optional paid service.</a:t>
            </a:r>
          </a:p>
          <a:p>
            <a:pPr>
              <a:lnSpc>
                <a:spcPct val="150000"/>
              </a:lnSpc>
            </a:pPr>
            <a:r>
              <a:rPr lang="en-US" dirty="0"/>
              <a:t>Use it to</a:t>
            </a:r>
            <a:r>
              <a:rPr lang="en-US" b="1" dirty="0">
                <a:solidFill>
                  <a:schemeClr val="accent5"/>
                </a:solidFill>
              </a:rPr>
              <a:t> </a:t>
            </a:r>
            <a:r>
              <a:rPr lang="en-US" b="1" dirty="0">
                <a:solidFill>
                  <a:schemeClr val="accent6"/>
                </a:solidFill>
              </a:rPr>
              <a:t>minimize application downtime and latency</a:t>
            </a:r>
            <a:r>
              <a:rPr lang="en-US" b="1" dirty="0"/>
              <a:t>.</a:t>
            </a:r>
          </a:p>
        </p:txBody>
      </p:sp>
      <p:sp>
        <p:nvSpPr>
          <p:cNvPr id="6" name="TextBox 5">
            <a:extLst>
              <a:ext uri="{FF2B5EF4-FFF2-40B4-BE49-F238E27FC236}">
                <a16:creationId xmlns="" xmlns:a16="http://schemas.microsoft.com/office/drawing/2014/main" id="{4381477C-6155-4A4A-9D8F-44CE7DD1AD01}"/>
              </a:ext>
            </a:extLst>
          </p:cNvPr>
          <p:cNvSpPr txBox="1"/>
          <p:nvPr/>
        </p:nvSpPr>
        <p:spPr>
          <a:xfrm>
            <a:off x="9633065" y="2372368"/>
            <a:ext cx="2301904"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Shield</a:t>
            </a:r>
          </a:p>
        </p:txBody>
      </p:sp>
      <p:pic>
        <p:nvPicPr>
          <p:cNvPr id="7" name="Graphic 6">
            <a:extLst>
              <a:ext uri="{FF2B5EF4-FFF2-40B4-BE49-F238E27FC236}">
                <a16:creationId xmlns="" xmlns:a16="http://schemas.microsoft.com/office/drawing/2014/main" id="{020B9110-8059-5C4D-8253-EFBCFF34A1BA}"/>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443722" y="1571361"/>
            <a:ext cx="711200" cy="711200"/>
          </a:xfrm>
          <a:prstGeom prst="rect">
            <a:avLst/>
          </a:prstGeom>
        </p:spPr>
      </p:pic>
    </p:spTree>
    <p:custDataLst>
      <p:tags r:id="rId1"/>
    </p:custDataLst>
    <p:extLst>
      <p:ext uri="{BB962C8B-B14F-4D97-AF65-F5344CB8AC3E}">
        <p14:creationId xmlns:p14="http://schemas.microsoft.com/office/powerpoint/2010/main" val="3318403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AECDC7C-D9FE-8744-AB85-3C316E17754B}"/>
              </a:ext>
            </a:extLst>
          </p:cNvPr>
          <p:cNvSpPr>
            <a:spLocks noGrp="1"/>
          </p:cNvSpPr>
          <p:nvPr>
            <p:ph type="subTitle" idx="1"/>
          </p:nvPr>
        </p:nvSpPr>
        <p:spPr/>
        <p:txBody>
          <a:bodyPr/>
          <a:lstStyle/>
          <a:p>
            <a:r>
              <a:rPr lang="en-US"/>
              <a:t>Module 4: AWS Cloud Security</a:t>
            </a:r>
          </a:p>
          <a:p>
            <a:endParaRPr lang="en-US"/>
          </a:p>
        </p:txBody>
      </p:sp>
      <p:sp>
        <p:nvSpPr>
          <p:cNvPr id="2" name="Title 1">
            <a:extLst>
              <a:ext uri="{FF2B5EF4-FFF2-40B4-BE49-F238E27FC236}">
                <a16:creationId xmlns="" xmlns:a16="http://schemas.microsoft.com/office/drawing/2014/main" id="{09B52655-02E1-5E49-8117-91751919ACE5}"/>
              </a:ext>
            </a:extLst>
          </p:cNvPr>
          <p:cNvSpPr>
            <a:spLocks noGrp="1"/>
          </p:cNvSpPr>
          <p:nvPr>
            <p:ph type="title"/>
          </p:nvPr>
        </p:nvSpPr>
        <p:spPr/>
        <p:txBody>
          <a:bodyPr>
            <a:normAutofit/>
          </a:bodyPr>
          <a:lstStyle/>
          <a:p>
            <a:r>
              <a:rPr lang="en-US"/>
              <a:t>Section 5: Securing data on AWS</a:t>
            </a:r>
          </a:p>
        </p:txBody>
      </p:sp>
    </p:spTree>
    <p:custDataLst>
      <p:tags r:id="rId1"/>
    </p:custDataLst>
    <p:extLst>
      <p:ext uri="{BB962C8B-B14F-4D97-AF65-F5344CB8AC3E}">
        <p14:creationId xmlns:p14="http://schemas.microsoft.com/office/powerpoint/2010/main" val="2071315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 xmlns:a16="http://schemas.microsoft.com/office/drawing/2014/main" id="{C0FEC8A9-017B-E34D-A2B0-7010071F0328}"/>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7</a:t>
            </a:fld>
            <a:endParaRPr lang="en-US"/>
          </a:p>
        </p:txBody>
      </p:sp>
      <p:sp>
        <p:nvSpPr>
          <p:cNvPr id="5" name="Title 4">
            <a:extLst>
              <a:ext uri="{FF2B5EF4-FFF2-40B4-BE49-F238E27FC236}">
                <a16:creationId xmlns="" xmlns:a16="http://schemas.microsoft.com/office/drawing/2014/main" id="{D22EF57F-D342-FE4E-904B-84EF23F2FD16}"/>
              </a:ext>
            </a:extLst>
          </p:cNvPr>
          <p:cNvSpPr>
            <a:spLocks noGrp="1"/>
          </p:cNvSpPr>
          <p:nvPr>
            <p:ph type="title"/>
          </p:nvPr>
        </p:nvSpPr>
        <p:spPr/>
        <p:txBody>
          <a:bodyPr/>
          <a:lstStyle/>
          <a:p>
            <a:r>
              <a:rPr lang="en-US" dirty="0"/>
              <a:t>Encryption of data </a:t>
            </a:r>
            <a:r>
              <a:rPr lang="en-US" i="1" dirty="0"/>
              <a:t>at </a:t>
            </a:r>
            <a:r>
              <a:rPr lang="en-US" i="1" dirty="0" smtClean="0"/>
              <a:t>rest and Encryption of Data in transit </a:t>
            </a:r>
            <a:endParaRPr lang="en-US" i="1" dirty="0"/>
          </a:p>
        </p:txBody>
      </p:sp>
      <p:sp>
        <p:nvSpPr>
          <p:cNvPr id="6" name="Content Placeholder 5">
            <a:extLst>
              <a:ext uri="{FF2B5EF4-FFF2-40B4-BE49-F238E27FC236}">
                <a16:creationId xmlns="" xmlns:a16="http://schemas.microsoft.com/office/drawing/2014/main" id="{6EC9A840-75A0-E142-B90F-52153AD2824A}"/>
              </a:ext>
            </a:extLst>
          </p:cNvPr>
          <p:cNvSpPr>
            <a:spLocks noGrp="1"/>
          </p:cNvSpPr>
          <p:nvPr>
            <p:ph sz="quarter" idx="21"/>
          </p:nvPr>
        </p:nvSpPr>
        <p:spPr/>
        <p:txBody>
          <a:bodyPr>
            <a:normAutofit/>
          </a:bodyPr>
          <a:lstStyle/>
          <a:p>
            <a:r>
              <a:rPr lang="en-US" dirty="0"/>
              <a:t>E</a:t>
            </a:r>
            <a:r>
              <a:rPr lang="en-US" dirty="0" smtClean="0"/>
              <a:t>ncryption </a:t>
            </a:r>
            <a:r>
              <a:rPr lang="en-US" dirty="0"/>
              <a:t>of </a:t>
            </a:r>
            <a:r>
              <a:rPr lang="en-US" b="1" dirty="0">
                <a:solidFill>
                  <a:schemeClr val="accent6"/>
                </a:solidFill>
              </a:rPr>
              <a:t>data at rest</a:t>
            </a:r>
          </a:p>
          <a:p>
            <a:pPr lvl="1"/>
            <a:r>
              <a:rPr lang="en-US" sz="2800" dirty="0" smtClean="0"/>
              <a:t>Data </a:t>
            </a:r>
            <a:r>
              <a:rPr lang="en-US" sz="2800" dirty="0"/>
              <a:t>stored physically (on disk or on tape</a:t>
            </a:r>
            <a:r>
              <a:rPr lang="en-US" sz="2800" dirty="0" smtClean="0"/>
              <a:t>)</a:t>
            </a:r>
          </a:p>
          <a:p>
            <a:r>
              <a:rPr lang="en-US" dirty="0" smtClean="0"/>
              <a:t>Encryption </a:t>
            </a:r>
            <a:r>
              <a:rPr lang="en-US" dirty="0"/>
              <a:t>of </a:t>
            </a:r>
            <a:r>
              <a:rPr lang="en-US" b="1" dirty="0">
                <a:solidFill>
                  <a:schemeClr val="accent6"/>
                </a:solidFill>
              </a:rPr>
              <a:t>data in transit</a:t>
            </a:r>
            <a:r>
              <a:rPr lang="en-US" dirty="0">
                <a:solidFill>
                  <a:schemeClr val="accent6"/>
                </a:solidFill>
              </a:rPr>
              <a:t> </a:t>
            </a:r>
            <a:endParaRPr lang="en-US" dirty="0" smtClean="0"/>
          </a:p>
          <a:p>
            <a:pPr lvl="1"/>
            <a:r>
              <a:rPr lang="en-US" sz="2800" dirty="0"/>
              <a:t>D</a:t>
            </a:r>
            <a:r>
              <a:rPr lang="en-US" sz="2800" dirty="0" smtClean="0"/>
              <a:t>ata </a:t>
            </a:r>
            <a:r>
              <a:rPr lang="en-US" sz="2800" dirty="0"/>
              <a:t>moving across a </a:t>
            </a:r>
            <a:r>
              <a:rPr lang="en-US" sz="2800" dirty="0" smtClean="0"/>
              <a:t>network</a:t>
            </a:r>
          </a:p>
          <a:p>
            <a:pPr lvl="2"/>
            <a:r>
              <a:rPr lang="en-US" dirty="0" smtClean="0"/>
              <a:t>TLS / SSL </a:t>
            </a:r>
            <a:endParaRPr lang="en-US" dirty="0"/>
          </a:p>
          <a:p>
            <a:endParaRPr lang="en-US" b="1" dirty="0">
              <a:solidFill>
                <a:schemeClr val="accent6"/>
              </a:solidFill>
            </a:endParaRPr>
          </a:p>
          <a:p>
            <a:pPr marL="227012" lvl="1" indent="0">
              <a:buNone/>
            </a:pPr>
            <a:endParaRPr lang="en-US" sz="2000" dirty="0" smtClean="0"/>
          </a:p>
          <a:p>
            <a:pPr lvl="1"/>
            <a:endParaRPr lang="en-US" sz="2000" dirty="0"/>
          </a:p>
          <a:p>
            <a:endParaRPr lang="en-US" dirty="0"/>
          </a:p>
        </p:txBody>
      </p:sp>
      <p:pic>
        <p:nvPicPr>
          <p:cNvPr id="8" name="Graphic 7">
            <a:extLst>
              <a:ext uri="{FF2B5EF4-FFF2-40B4-BE49-F238E27FC236}">
                <a16:creationId xmlns="" xmlns:a16="http://schemas.microsoft.com/office/drawing/2014/main" id="{DD02F647-3426-3F47-8EB3-D0BC18EFF7D7}"/>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7"/>
              </a:ext>
            </a:extLst>
          </a:blip>
          <a:stretch>
            <a:fillRect/>
          </a:stretch>
        </p:blipFill>
        <p:spPr>
          <a:xfrm>
            <a:off x="10297603" y="1437990"/>
            <a:ext cx="1158787" cy="1158787"/>
          </a:xfrm>
          <a:prstGeom prst="rect">
            <a:avLst/>
          </a:prstGeom>
        </p:spPr>
      </p:pic>
      <p:pic>
        <p:nvPicPr>
          <p:cNvPr id="9" name="Graphic 8">
            <a:extLst>
              <a:ext uri="{FF2B5EF4-FFF2-40B4-BE49-F238E27FC236}">
                <a16:creationId xmlns="" xmlns:a16="http://schemas.microsoft.com/office/drawing/2014/main" id="{106D1768-F270-514A-AECF-DEB0ACF0F630}"/>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0078368" y="2662237"/>
            <a:ext cx="739943" cy="739943"/>
          </a:xfrm>
          <a:prstGeom prst="rect">
            <a:avLst/>
          </a:prstGeom>
        </p:spPr>
      </p:pic>
      <p:pic>
        <p:nvPicPr>
          <p:cNvPr id="10" name="Graphic 9">
            <a:extLst>
              <a:ext uri="{FF2B5EF4-FFF2-40B4-BE49-F238E27FC236}">
                <a16:creationId xmlns="" xmlns:a16="http://schemas.microsoft.com/office/drawing/2014/main" id="{8FDD700D-D77F-D040-9C76-0A641FD106F8}"/>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0876996" y="2735301"/>
            <a:ext cx="593816" cy="593816"/>
          </a:xfrm>
          <a:prstGeom prst="rect">
            <a:avLst/>
          </a:prstGeom>
        </p:spPr>
      </p:pic>
      <p:grpSp>
        <p:nvGrpSpPr>
          <p:cNvPr id="12" name="Group 11" descr="Two services in the AWS cloud: EC2 and Elastic File System with an arrow between them labeled &quot;TLS encrypted data traffic&quot;.">
            <a:extLst>
              <a:ext uri="{FF2B5EF4-FFF2-40B4-BE49-F238E27FC236}">
                <a16:creationId xmlns="" xmlns:a16="http://schemas.microsoft.com/office/drawing/2014/main" id="{A4C039FF-092A-4150-3D6E-AB642ACAB9DC}"/>
              </a:ext>
            </a:extLst>
          </p:cNvPr>
          <p:cNvGrpSpPr/>
          <p:nvPr/>
        </p:nvGrpSpPr>
        <p:grpSpPr>
          <a:xfrm>
            <a:off x="728854" y="4304226"/>
            <a:ext cx="4295454" cy="1567335"/>
            <a:chOff x="1020684" y="4848975"/>
            <a:chExt cx="4295454" cy="1567335"/>
          </a:xfrm>
        </p:grpSpPr>
        <p:pic>
          <p:nvPicPr>
            <p:cNvPr id="13" name="Graphic 19">
              <a:extLst>
                <a:ext uri="{FF2B5EF4-FFF2-40B4-BE49-F238E27FC236}">
                  <a16:creationId xmlns="" xmlns:a16="http://schemas.microsoft.com/office/drawing/2014/main" id="{D168BF77-BBA5-BE4D-9213-2D5059679007}"/>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20684" y="4853262"/>
              <a:ext cx="330200" cy="330200"/>
            </a:xfrm>
            <a:prstGeom prst="rect">
              <a:avLst/>
            </a:prstGeom>
          </p:spPr>
        </p:pic>
        <p:sp>
          <p:nvSpPr>
            <p:cNvPr id="14" name="Rectangle 13">
              <a:extLst>
                <a:ext uri="{FF2B5EF4-FFF2-40B4-BE49-F238E27FC236}">
                  <a16:creationId xmlns="" xmlns:a16="http://schemas.microsoft.com/office/drawing/2014/main" id="{4BD35962-03E2-D64B-B35C-B069FBD3CD18}"/>
                </a:ext>
              </a:extLst>
            </p:cNvPr>
            <p:cNvSpPr/>
            <p:nvPr/>
          </p:nvSpPr>
          <p:spPr>
            <a:xfrm>
              <a:off x="1020684" y="4848975"/>
              <a:ext cx="4295454" cy="15673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ysClr val="windowText" lastClr="000000"/>
                  </a:solidFill>
                </a:rPr>
                <a:t>AWS Cloud</a:t>
              </a:r>
            </a:p>
          </p:txBody>
        </p:sp>
        <p:sp>
          <p:nvSpPr>
            <p:cNvPr id="15" name="TextBox 14">
              <a:extLst>
                <a:ext uri="{FF2B5EF4-FFF2-40B4-BE49-F238E27FC236}">
                  <a16:creationId xmlns="" xmlns:a16="http://schemas.microsoft.com/office/drawing/2014/main" id="{2DD7E3DC-AE21-F444-BCF8-D43FD8C1105E}"/>
                </a:ext>
              </a:extLst>
            </p:cNvPr>
            <p:cNvSpPr txBox="1"/>
            <p:nvPr/>
          </p:nvSpPr>
          <p:spPr>
            <a:xfrm>
              <a:off x="3777829" y="5915353"/>
              <a:ext cx="1506552" cy="338554"/>
            </a:xfrm>
            <a:prstGeom prst="rect">
              <a:avLst/>
            </a:prstGeom>
            <a:noFill/>
          </p:spPr>
          <p:txBody>
            <a:bodyPr wrap="square" rtlCol="0">
              <a:spAutoFit/>
            </a:bodyPr>
            <a:lstStyle/>
            <a:p>
              <a:pPr algn="ctr"/>
              <a:r>
                <a:rPr lang="en-US" sz="1600"/>
                <a:t>Amazon EFS</a:t>
              </a:r>
            </a:p>
          </p:txBody>
        </p:sp>
        <p:pic>
          <p:nvPicPr>
            <p:cNvPr id="16" name="Graphic 22">
              <a:extLst>
                <a:ext uri="{FF2B5EF4-FFF2-40B4-BE49-F238E27FC236}">
                  <a16:creationId xmlns="" xmlns:a16="http://schemas.microsoft.com/office/drawing/2014/main" id="{BCAAAB36-1FE0-1146-BF35-0C4948FB4B52}"/>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175505" y="5229224"/>
              <a:ext cx="711200" cy="711200"/>
            </a:xfrm>
            <a:prstGeom prst="rect">
              <a:avLst/>
            </a:prstGeom>
          </p:spPr>
        </p:pic>
        <p:sp>
          <p:nvSpPr>
            <p:cNvPr id="17" name="TextBox 16">
              <a:extLst>
                <a:ext uri="{FF2B5EF4-FFF2-40B4-BE49-F238E27FC236}">
                  <a16:creationId xmlns="" xmlns:a16="http://schemas.microsoft.com/office/drawing/2014/main" id="{E8E0C15C-ED27-A44B-9453-3E4CDAE9C0DC}"/>
                </a:ext>
              </a:extLst>
            </p:cNvPr>
            <p:cNvSpPr txBox="1"/>
            <p:nvPr/>
          </p:nvSpPr>
          <p:spPr>
            <a:xfrm>
              <a:off x="1433757" y="5979971"/>
              <a:ext cx="1513305" cy="338554"/>
            </a:xfrm>
            <a:prstGeom prst="rect">
              <a:avLst/>
            </a:prstGeom>
            <a:noFill/>
          </p:spPr>
          <p:txBody>
            <a:bodyPr wrap="square" rtlCol="0">
              <a:spAutoFit/>
            </a:bodyPr>
            <a:lstStyle/>
            <a:p>
              <a:pPr algn="ctr"/>
              <a:r>
                <a:rPr lang="en-US" sz="1600"/>
                <a:t>Amazon EC2</a:t>
              </a:r>
            </a:p>
          </p:txBody>
        </p:sp>
        <p:pic>
          <p:nvPicPr>
            <p:cNvPr id="18" name="Graphic 24">
              <a:extLst>
                <a:ext uri="{FF2B5EF4-FFF2-40B4-BE49-F238E27FC236}">
                  <a16:creationId xmlns="" xmlns:a16="http://schemas.microsoft.com/office/drawing/2014/main" id="{AF9D5CC4-9081-2545-82DD-287CBCC164F2}"/>
                </a:ext>
                <a:ext uri="{C183D7F6-B498-43B3-948B-1728B52AA6E4}">
                  <adec:decorative xmlns="" xmlns:adec="http://schemas.microsoft.com/office/drawing/2017/decorative" val="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834809" y="5229224"/>
              <a:ext cx="711200" cy="711200"/>
            </a:xfrm>
            <a:prstGeom prst="rect">
              <a:avLst/>
            </a:prstGeom>
          </p:spPr>
        </p:pic>
        <p:cxnSp>
          <p:nvCxnSpPr>
            <p:cNvPr id="19" name="Straight Arrow Connector 18">
              <a:extLst>
                <a:ext uri="{FF2B5EF4-FFF2-40B4-BE49-F238E27FC236}">
                  <a16:creationId xmlns="" xmlns:a16="http://schemas.microsoft.com/office/drawing/2014/main" id="{133C17CC-1070-7548-88C4-8EC91B186D7B}"/>
                </a:ext>
              </a:extLst>
            </p:cNvPr>
            <p:cNvCxnSpPr>
              <a:cxnSpLocks/>
              <a:stCxn id="18" idx="3"/>
              <a:endCxn id="16" idx="1"/>
            </p:cNvCxnSpPr>
            <p:nvPr/>
          </p:nvCxnSpPr>
          <p:spPr>
            <a:xfrm>
              <a:off x="2546009" y="5584824"/>
              <a:ext cx="1629496"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7286FBFA-AE07-7040-B255-A34262C53979}"/>
                </a:ext>
              </a:extLst>
            </p:cNvPr>
            <p:cNvSpPr txBox="1"/>
            <p:nvPr/>
          </p:nvSpPr>
          <p:spPr>
            <a:xfrm>
              <a:off x="2546008" y="5284316"/>
              <a:ext cx="1470274" cy="830997"/>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TLS encrypted</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data traffic</a:t>
              </a:r>
              <a:br>
                <a:rPr lang="en-US" sz="1600" dirty="0">
                  <a:ea typeface="Amazon Ember Light" panose="020B0403020204020204" pitchFamily="34" charset="0"/>
                  <a:cs typeface="Amazon Ember Light" panose="020B0403020204020204" pitchFamily="34" charset="0"/>
                </a:rPr>
              </a:br>
              <a:endParaRPr lang="en-US" sz="1600" dirty="0">
                <a:ea typeface="Amazon Ember Light" panose="020B0403020204020204" pitchFamily="34" charset="0"/>
                <a:cs typeface="Amazon Ember Light" panose="020B0403020204020204" pitchFamily="34" charset="0"/>
              </a:endParaRPr>
            </a:p>
          </p:txBody>
        </p:sp>
      </p:grpSp>
      <p:grpSp>
        <p:nvGrpSpPr>
          <p:cNvPr id="21" name="Group 20" descr="AWS Storage Gateway in a corporate data center connected to Amazon S3 in the AWS Cloud. The two way connection is shown as TLS or SSL encrypted.">
            <a:extLst>
              <a:ext uri="{FF2B5EF4-FFF2-40B4-BE49-F238E27FC236}">
                <a16:creationId xmlns="" xmlns:a16="http://schemas.microsoft.com/office/drawing/2014/main" id="{37A4CE58-4314-D3FF-0C56-A4B244F59040}"/>
              </a:ext>
            </a:extLst>
          </p:cNvPr>
          <p:cNvGrpSpPr/>
          <p:nvPr/>
        </p:nvGrpSpPr>
        <p:grpSpPr>
          <a:xfrm>
            <a:off x="5838433" y="4330286"/>
            <a:ext cx="5814798" cy="1649558"/>
            <a:chOff x="6031220" y="4789015"/>
            <a:chExt cx="5814798" cy="1649558"/>
          </a:xfrm>
        </p:grpSpPr>
        <p:sp>
          <p:nvSpPr>
            <p:cNvPr id="22" name="TextBox 21">
              <a:extLst>
                <a:ext uri="{FF2B5EF4-FFF2-40B4-BE49-F238E27FC236}">
                  <a16:creationId xmlns="" xmlns:a16="http://schemas.microsoft.com/office/drawing/2014/main" id="{563B0D2C-4299-C74D-B930-2F79F3496558}"/>
                </a:ext>
              </a:extLst>
            </p:cNvPr>
            <p:cNvSpPr txBox="1"/>
            <p:nvPr/>
          </p:nvSpPr>
          <p:spPr>
            <a:xfrm>
              <a:off x="6031220" y="5915353"/>
              <a:ext cx="2676047" cy="338554"/>
            </a:xfrm>
            <a:prstGeom prst="rect">
              <a:avLst/>
            </a:prstGeom>
            <a:noFill/>
          </p:spPr>
          <p:txBody>
            <a:bodyPr wrap="square" rtlCol="0">
              <a:spAutoFit/>
            </a:bodyPr>
            <a:lstStyle/>
            <a:p>
              <a:pPr algn="ctr"/>
              <a:r>
                <a:rPr lang="en-US" sz="1600"/>
                <a:t>AWS Storage Gateway</a:t>
              </a:r>
            </a:p>
          </p:txBody>
        </p:sp>
        <p:pic>
          <p:nvPicPr>
            <p:cNvPr id="23" name="Graphic 9">
              <a:extLst>
                <a:ext uri="{FF2B5EF4-FFF2-40B4-BE49-F238E27FC236}">
                  <a16:creationId xmlns="" xmlns:a16="http://schemas.microsoft.com/office/drawing/2014/main" id="{AEB72ECF-4025-1343-A3B7-92932589A867}"/>
                </a:ext>
                <a:ext uri="{C183D7F6-B498-43B3-948B-1728B52AA6E4}">
                  <adec:decorative xmlns="" xmlns:adec="http://schemas.microsoft.com/office/drawing/2017/decorative" val="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7013643" y="5208459"/>
              <a:ext cx="711200" cy="711200"/>
            </a:xfrm>
            <a:prstGeom prst="rect">
              <a:avLst/>
            </a:prstGeom>
          </p:spPr>
        </p:pic>
        <p:pic>
          <p:nvPicPr>
            <p:cNvPr id="24" name="Graphic 10">
              <a:extLst>
                <a:ext uri="{FF2B5EF4-FFF2-40B4-BE49-F238E27FC236}">
                  <a16:creationId xmlns="" xmlns:a16="http://schemas.microsoft.com/office/drawing/2014/main" id="{FFDB7C9D-5EDD-C244-80C6-41D18238225C}"/>
                </a:ext>
                <a:ext uri="{C183D7F6-B498-43B3-948B-1728B52AA6E4}">
                  <adec:decorative xmlns="" xmlns:adec="http://schemas.microsoft.com/office/drawing/2017/decorative" val="1"/>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10414416" y="5208459"/>
              <a:ext cx="711200" cy="711200"/>
            </a:xfrm>
            <a:prstGeom prst="rect">
              <a:avLst/>
            </a:prstGeom>
          </p:spPr>
        </p:pic>
        <p:sp>
          <p:nvSpPr>
            <p:cNvPr id="25" name="TextBox 24">
              <a:extLst>
                <a:ext uri="{FF2B5EF4-FFF2-40B4-BE49-F238E27FC236}">
                  <a16:creationId xmlns="" xmlns:a16="http://schemas.microsoft.com/office/drawing/2014/main" id="{AD86CB67-7D3B-A349-ACFB-F542C78957A0}"/>
                </a:ext>
              </a:extLst>
            </p:cNvPr>
            <p:cNvSpPr txBox="1"/>
            <p:nvPr/>
          </p:nvSpPr>
          <p:spPr>
            <a:xfrm>
              <a:off x="9544114" y="5868859"/>
              <a:ext cx="2301904" cy="338554"/>
            </a:xfrm>
            <a:prstGeom prst="rect">
              <a:avLst/>
            </a:prstGeom>
            <a:noFill/>
          </p:spPr>
          <p:txBody>
            <a:bodyPr wrap="square" rtlCol="0">
              <a:spAutoFit/>
            </a:bodyPr>
            <a:lstStyle/>
            <a:p>
              <a:pPr algn="ctr"/>
              <a:r>
                <a:rPr lang="en-US" sz="1600"/>
                <a:t>Amazon S3</a:t>
              </a:r>
            </a:p>
          </p:txBody>
        </p:sp>
        <p:sp>
          <p:nvSpPr>
            <p:cNvPr id="26" name="Rectangle 25">
              <a:extLst>
                <a:ext uri="{FF2B5EF4-FFF2-40B4-BE49-F238E27FC236}">
                  <a16:creationId xmlns="" xmlns:a16="http://schemas.microsoft.com/office/drawing/2014/main" id="{BA7CEFAA-99D9-F44C-87B2-11BAD1780B53}"/>
                </a:ext>
              </a:extLst>
            </p:cNvPr>
            <p:cNvSpPr/>
            <p:nvPr/>
          </p:nvSpPr>
          <p:spPr>
            <a:xfrm>
              <a:off x="9701937" y="4789015"/>
              <a:ext cx="2092044" cy="1603063"/>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chemeClr val="tx1"/>
                  </a:solidFill>
                </a:rPr>
                <a:t>AWS Cloud</a:t>
              </a:r>
            </a:p>
          </p:txBody>
        </p:sp>
        <p:pic>
          <p:nvPicPr>
            <p:cNvPr id="27" name="Graphic 13">
              <a:extLst>
                <a:ext uri="{FF2B5EF4-FFF2-40B4-BE49-F238E27FC236}">
                  <a16:creationId xmlns="" xmlns:a16="http://schemas.microsoft.com/office/drawing/2014/main" id="{2FBCBC44-8C3A-7847-A55D-67864385307A}"/>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9701937" y="4789016"/>
              <a:ext cx="330200" cy="330200"/>
            </a:xfrm>
            <a:prstGeom prst="rect">
              <a:avLst/>
            </a:prstGeom>
          </p:spPr>
        </p:pic>
        <p:sp>
          <p:nvSpPr>
            <p:cNvPr id="28" name="Rectangle 27">
              <a:extLst>
                <a:ext uri="{FF2B5EF4-FFF2-40B4-BE49-F238E27FC236}">
                  <a16:creationId xmlns="" xmlns:a16="http://schemas.microsoft.com/office/drawing/2014/main" id="{FFFDE15F-5EF1-FA40-92A8-198EAAE0EA24}"/>
                </a:ext>
              </a:extLst>
            </p:cNvPr>
            <p:cNvSpPr/>
            <p:nvPr/>
          </p:nvSpPr>
          <p:spPr>
            <a:xfrm>
              <a:off x="6090558" y="4789015"/>
              <a:ext cx="2557371" cy="164955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A6B86"/>
                  </a:solidFill>
                </a:rPr>
                <a:t>Corporate data center</a:t>
              </a:r>
            </a:p>
          </p:txBody>
        </p:sp>
        <p:pic>
          <p:nvPicPr>
            <p:cNvPr id="29" name="Graphic 15">
              <a:extLst>
                <a:ext uri="{FF2B5EF4-FFF2-40B4-BE49-F238E27FC236}">
                  <a16:creationId xmlns="" xmlns:a16="http://schemas.microsoft.com/office/drawing/2014/main" id="{8612BC22-75FB-AB47-937B-6CFD63D059EC}"/>
                </a:ext>
                <a:ext uri="{C183D7F6-B498-43B3-948B-1728B52AA6E4}">
                  <adec:decorative xmlns="" xmlns:adec="http://schemas.microsoft.com/office/drawing/2017/decorative" val="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6103632" y="4791624"/>
              <a:ext cx="330200" cy="330200"/>
            </a:xfrm>
            <a:prstGeom prst="rect">
              <a:avLst/>
            </a:prstGeom>
          </p:spPr>
        </p:pic>
        <p:cxnSp>
          <p:nvCxnSpPr>
            <p:cNvPr id="30" name="Straight Arrow Connector 29">
              <a:extLst>
                <a:ext uri="{FF2B5EF4-FFF2-40B4-BE49-F238E27FC236}">
                  <a16:creationId xmlns="" xmlns:a16="http://schemas.microsoft.com/office/drawing/2014/main" id="{D70BA1CC-3142-3948-9442-45C0446AFE4E}"/>
                </a:ext>
              </a:extLst>
            </p:cNvPr>
            <p:cNvCxnSpPr>
              <a:cxnSpLocks/>
              <a:stCxn id="23" idx="3"/>
              <a:endCxn id="24" idx="1"/>
            </p:cNvCxnSpPr>
            <p:nvPr/>
          </p:nvCxnSpPr>
          <p:spPr>
            <a:xfrm>
              <a:off x="7724843" y="5564059"/>
              <a:ext cx="268957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B093D105-7A4F-E24B-8CD8-B734B2CD47B2}"/>
                </a:ext>
              </a:extLst>
            </p:cNvPr>
            <p:cNvSpPr txBox="1"/>
            <p:nvPr/>
          </p:nvSpPr>
          <p:spPr>
            <a:xfrm>
              <a:off x="8656197" y="5569702"/>
              <a:ext cx="1144865" cy="584775"/>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TLS or SSL</a:t>
              </a:r>
            </a:p>
            <a:p>
              <a:r>
                <a:rPr lang="en-US" sz="1600">
                  <a:ea typeface="Amazon Ember Light" panose="020B0403020204020204" pitchFamily="34" charset="0"/>
                  <a:cs typeface="Amazon Ember Light" panose="020B0403020204020204" pitchFamily="34" charset="0"/>
                </a:rPr>
                <a:t>encrypted</a:t>
              </a:r>
            </a:p>
          </p:txBody>
        </p:sp>
        <p:pic>
          <p:nvPicPr>
            <p:cNvPr id="32" name="Graphic 30">
              <a:extLst>
                <a:ext uri="{FF2B5EF4-FFF2-40B4-BE49-F238E27FC236}">
                  <a16:creationId xmlns="" xmlns:a16="http://schemas.microsoft.com/office/drawing/2014/main" id="{D080BF57-55A1-AD48-8104-32DEE9B55EE5}"/>
                </a:ext>
                <a:ext uri="{C183D7F6-B498-43B3-948B-1728B52AA6E4}">
                  <adec:decorative xmlns="" xmlns:adec="http://schemas.microsoft.com/office/drawing/2017/decorative" val="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8946192" y="5117265"/>
              <a:ext cx="469900" cy="469900"/>
            </a:xfrm>
            <a:prstGeom prst="rect">
              <a:avLst/>
            </a:prstGeom>
          </p:spPr>
        </p:pic>
      </p:grpSp>
    </p:spTree>
    <p:custDataLst>
      <p:tags r:id="rId1"/>
    </p:custDataLst>
    <p:extLst>
      <p:ext uri="{BB962C8B-B14F-4D97-AF65-F5344CB8AC3E}">
        <p14:creationId xmlns:p14="http://schemas.microsoft.com/office/powerpoint/2010/main" val="1197939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CD374E3-FB71-C442-8DCB-4AACC1CD8B99}"/>
              </a:ext>
            </a:extLst>
          </p:cNvPr>
          <p:cNvSpPr>
            <a:spLocks noGrp="1"/>
          </p:cNvSpPr>
          <p:nvPr>
            <p:ph type="subTitle" idx="1"/>
          </p:nvPr>
        </p:nvSpPr>
        <p:spPr/>
        <p:txBody>
          <a:bodyPr>
            <a:normAutofit/>
          </a:bodyPr>
          <a:lstStyle/>
          <a:p>
            <a:r>
              <a:rPr lang="en-US"/>
              <a:t>Module 4: AWS Cloud Security</a:t>
            </a:r>
          </a:p>
          <a:p>
            <a:endParaRPr lang="en-US"/>
          </a:p>
        </p:txBody>
      </p:sp>
      <p:sp>
        <p:nvSpPr>
          <p:cNvPr id="2" name="Title 1"/>
          <p:cNvSpPr>
            <a:spLocks noGrp="1"/>
          </p:cNvSpPr>
          <p:nvPr>
            <p:ph type="title"/>
          </p:nvPr>
        </p:nvSpPr>
        <p:spPr/>
        <p:txBody>
          <a:bodyPr>
            <a:noAutofit/>
          </a:bodyPr>
          <a:lstStyle/>
          <a:p>
            <a:r>
              <a:rPr lang="en-US"/>
              <a:t>Section</a:t>
            </a:r>
            <a:r>
              <a:rPr lang="en-US" sz="4000"/>
              <a:t> 6: Working to ensure compliance</a:t>
            </a:r>
          </a:p>
        </p:txBody>
      </p:sp>
    </p:spTree>
    <p:custDataLst>
      <p:tags r:id="rId1"/>
    </p:custDataLst>
    <p:extLst>
      <p:ext uri="{BB962C8B-B14F-4D97-AF65-F5344CB8AC3E}">
        <p14:creationId xmlns:p14="http://schemas.microsoft.com/office/powerpoint/2010/main" val="4031470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69A5D2F-177B-6E4C-9D3C-CD33F0D3E6C6}"/>
              </a:ext>
              <a:ext uri="{C183D7F6-B498-43B3-948B-1728B52AA6E4}">
                <adec:decorative xmlns=""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9</a:t>
            </a:fld>
            <a:endParaRPr lang="en-US"/>
          </a:p>
        </p:txBody>
      </p:sp>
      <p:sp>
        <p:nvSpPr>
          <p:cNvPr id="5" name="Title 4">
            <a:extLst>
              <a:ext uri="{FF2B5EF4-FFF2-40B4-BE49-F238E27FC236}">
                <a16:creationId xmlns="" xmlns:a16="http://schemas.microsoft.com/office/drawing/2014/main" id="{4A8C6A08-4375-094B-B87A-3AFB37BAF812}"/>
              </a:ext>
            </a:extLst>
          </p:cNvPr>
          <p:cNvSpPr>
            <a:spLocks noGrp="1"/>
          </p:cNvSpPr>
          <p:nvPr>
            <p:ph type="title"/>
          </p:nvPr>
        </p:nvSpPr>
        <p:spPr/>
        <p:txBody>
          <a:bodyPr/>
          <a:lstStyle/>
          <a:p>
            <a:r>
              <a:rPr lang="en-US"/>
              <a:t>AWS compliance programs</a:t>
            </a:r>
          </a:p>
        </p:txBody>
      </p:sp>
      <p:sp>
        <p:nvSpPr>
          <p:cNvPr id="6" name="Content Placeholder 5">
            <a:extLst>
              <a:ext uri="{FF2B5EF4-FFF2-40B4-BE49-F238E27FC236}">
                <a16:creationId xmlns="" xmlns:a16="http://schemas.microsoft.com/office/drawing/2014/main" id="{4A742DEB-C1B1-654C-94B3-B2B23D052606}"/>
              </a:ext>
            </a:extLst>
          </p:cNvPr>
          <p:cNvSpPr>
            <a:spLocks noGrp="1"/>
          </p:cNvSpPr>
          <p:nvPr>
            <p:ph sz="quarter" idx="21"/>
          </p:nvPr>
        </p:nvSpPr>
        <p:spPr/>
        <p:txBody>
          <a:bodyPr>
            <a:normAutofit/>
          </a:bodyPr>
          <a:lstStyle/>
          <a:p>
            <a:pPr algn="just"/>
            <a:r>
              <a:rPr lang="en-US" sz="2000" b="1" dirty="0"/>
              <a:t>Customers are subject to many different security and compliance regulations and requirements.</a:t>
            </a:r>
          </a:p>
          <a:p>
            <a:pPr algn="just"/>
            <a:endParaRPr lang="en-US" sz="2000" b="1" dirty="0" smtClean="0">
              <a:solidFill>
                <a:schemeClr val="tx1"/>
              </a:solidFill>
            </a:endParaRPr>
          </a:p>
          <a:p>
            <a:pPr algn="just"/>
            <a:r>
              <a:rPr lang="en-US" sz="2000" b="1" dirty="0" smtClean="0">
                <a:solidFill>
                  <a:schemeClr val="tx1"/>
                </a:solidFill>
              </a:rPr>
              <a:t>AWS </a:t>
            </a:r>
            <a:r>
              <a:rPr lang="en-US" sz="2000" b="1" dirty="0">
                <a:solidFill>
                  <a:schemeClr val="tx1"/>
                </a:solidFill>
              </a:rPr>
              <a:t>engages with certifying bodies and independent auditors to provide customers with detailed information about the policies, processes, and controls that are established and operated by AWS.</a:t>
            </a:r>
          </a:p>
          <a:p>
            <a:pPr marL="0" indent="0" algn="just">
              <a:buNone/>
            </a:pPr>
            <a:endParaRPr lang="en-US" sz="2000" b="1" dirty="0">
              <a:solidFill>
                <a:schemeClr val="accent2"/>
              </a:solidFill>
            </a:endParaRPr>
          </a:p>
        </p:txBody>
      </p:sp>
    </p:spTree>
    <p:custDataLst>
      <p:tags r:id="rId1"/>
    </p:custDataLst>
    <p:extLst>
      <p:ext uri="{BB962C8B-B14F-4D97-AF65-F5344CB8AC3E}">
        <p14:creationId xmlns:p14="http://schemas.microsoft.com/office/powerpoint/2010/main" val="2774974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PROJECT_OPEN" val="0"/>
  <p:tag name="ARTICULATE_SLIDE_COUNT" val="8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0752BD-F26E-41FF-9FB5-6A9780D93A83}">
  <ds:schemaRef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schemas.microsoft.com/office/infopath/2007/PartnerControls"/>
    <ds:schemaRef ds:uri="3203751e-7f26-4ef4-9d45-82e84d52b1db"/>
    <ds:schemaRef ds:uri="http://purl.org/dc/dcmitype/"/>
    <ds:schemaRef ds:uri="http://purl.org/dc/elements/1.1/"/>
  </ds:schemaRefs>
</ds:datastoreItem>
</file>

<file path=customXml/itemProps2.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1507056-CAA4-4785-A519-2D6E82754C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426</TotalTime>
  <Words>902</Words>
  <Application>Microsoft Office PowerPoint</Application>
  <PresentationFormat>Widescreen</PresentationFormat>
  <Paragraphs>168</Paragraphs>
  <Slides>23</Slides>
  <Notes>22</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Amazon Ember</vt:lpstr>
      <vt:lpstr>Amazon Ember Heavy</vt:lpstr>
      <vt:lpstr>Amazon Ember Light</vt:lpstr>
      <vt:lpstr>Arial</vt:lpstr>
      <vt:lpstr>Calibri</vt:lpstr>
      <vt:lpstr>Lucida Console</vt:lpstr>
      <vt:lpstr>4_TC-2022-OneBrand</vt:lpstr>
      <vt:lpstr>Intro to Cloud Computing CS4037 (BCS-6A) Lecture 07</vt:lpstr>
      <vt:lpstr>Section 4: Securing accounts</vt:lpstr>
      <vt:lpstr>AWS Organizations and Service Control Policies</vt:lpstr>
      <vt:lpstr>AWS KMS &amp; Amazon Cognito</vt:lpstr>
      <vt:lpstr>AWS Shield</vt:lpstr>
      <vt:lpstr>Section 5: Securing data on AWS</vt:lpstr>
      <vt:lpstr>Encryption of data at rest and Encryption of Data in transit </vt:lpstr>
      <vt:lpstr>Section 6: Working to ensure compliance</vt:lpstr>
      <vt:lpstr>AWS compliance programs</vt:lpstr>
      <vt:lpstr>AWS Config</vt:lpstr>
      <vt:lpstr>AWS Artifact</vt:lpstr>
      <vt:lpstr>Section 6 key takeaways</vt:lpstr>
      <vt:lpstr>Section 7: Additional security services and resources</vt:lpstr>
      <vt:lpstr>AWS Service Catalog</vt:lpstr>
      <vt:lpstr>Selected additional security services</vt:lpstr>
      <vt:lpstr>Lab 1:  Introduction to IAM</vt:lpstr>
      <vt:lpstr>Lab 1: Tasks</vt:lpstr>
      <vt:lpstr>Lab 1: Final product </vt:lpstr>
      <vt:lpstr>Begin Lab 1: Introduction to AWS IAM</vt:lpstr>
      <vt:lpstr>Module wrap-up</vt:lpstr>
      <vt:lpstr>Module summary                                                     </vt:lpstr>
      <vt:lpstr>Additional resources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Danyal</cp:lastModifiedBy>
  <cp:revision>49</cp:revision>
  <cp:lastPrinted>2022-05-17T19:22:31Z</cp:lastPrinted>
  <dcterms:created xsi:type="dcterms:W3CDTF">2022-03-28T19:31:41Z</dcterms:created>
  <dcterms:modified xsi:type="dcterms:W3CDTF">2023-02-27T11:00:57Z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